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https://myrent.hr/ — pregled proizvoda i faza procesa
- https://myrent.hr/pms — PMS objedinjuje rezervacije, kalendar, goste, financije i komunikaciju
- https://myrent.hr/proizvodi/channel-manager — sinkronizacija cijena, rezervacija i kalendara s OTA kanalima
- https://myrent.hr/proizvodi/evisitor — automatizirana prijava gostiju i obračun boravišne pristojbe
- https://myrent.hr/proizvodi/pametna-oprema — pametne brave i automatski PIN-ovi
- https://myrent.hr/proizvodi/mobilna-aplikacija-za-cistacice — operativa čišćenja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https://myrent.hr/ — sve-u-jednom alat: 150+ booking portala, čišćenje i pametna oprema
- https://myrent.hr/proizvodi/channel-manager — OTA sinkronizacija i upravljanje cijenama / kalendarom
- https://myrent.hr/proizvodi/dinamicke-cijene — automatsko određivanje i prilagodba cijena
- https://myrent.hr/proizvodi/automatizirana-komunikacija — automatske poruke prije dolaska, tijekom boravka i prije odlaska
- https://myrent.hr/proizvodi/portal-za-goste — online check-in i informacije o check-outu
- https://myrent.hr/proizvodi/evisitor — prijava/odjava i boravišna pristojba
- https://myrent.hr/proizvodi/pametna-oprema — vremenski ograničeni PIN pristup
- https://myrent.hr/proizvodi/mobilna-aplikacija-za-cistacice — zadaci, statusi i upute za čišćenje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https://myrent.hr/proizvodi/dinamicke-cijene — automatsko određivanje cijena prema potražnji i sezoni
- https://myrent.hr/proizvodi/channel-manager — sinkronizacija cijena, kalendara i rezervacija na Booking.com, Airbnb, Expedia i drugim kanalima
- https://myrent.hr/pms — PMS centralizira rezervacije, goste, financije i komunikaciju
- https://myrent.hr/proizvodi/automatizirana-komunikacija — potvrde, pre-arrival poruke, check-in upute i checkout podsjetnik
- https://myrent.hr/proizvodi/evisitor — automatizirana prijava/odjava gostiju i boravišna pristojba
- https://myrent.hr/proizvodi/pametna-oprema — automatski PIN za pametnu bravu po rezervaciji
- https://myrent.hr/proizvodi/mobilna-aplikacija-za-cistacice — dodjela zadataka i statusi čišćenja
- Koraci 13–14 djelomično su oblikovani prema korisničkom zahtjevu: call centar / provjera čistoće i povratak procesa na početak.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https://myrent.hr/proizvodi/dinamicke-cijene — prilagodba cijena na temelju tržišnih uvjeta, potražnje i konkurencije
- https://myrent.hr/proizvodi/channel-manager — automatska sinkronizacija cijena, dostupnosti i rezervacija na OTA kanalima
- https://myrent.hr/pms — rezervacije dolaze u centralizirani PMS
- https://myrent.hr/proizvodi/automatizirana-komunikacija — potvrde, pre-arrival poruke i check-in instrukcije
- https://myrent.hr/proizvodi/evisitor — automatizirana eVisitor prijava i prijenos podataka
- https://myrent.hr/proizvodi/pametna-oprema — vremenski ograničen PIN i integracija s Channel Managerom
- https://myrent.hr/proizvodi/portal-za-goste — check-in link, smještajni vodič i check-out informacije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https://myrent.hr/proizvodi/automatizirana-komunikacija — checkout podsjetnik dan prije odlaska
- https://myrent.hr/proizvodi/portal-za-goste — informacije o proceduri check-outa
- https://myrent.hr/proizvodi/mobilna-aplikacija-za-cistacice — zadaci, obavijesti u stvarnom vremenu i detaljne upute za čišćenje
- https://myrent.hr/ — čišćenje i održavanje kao dio all-in-one rješenja
- Koraci 13–14 (slike čistačice, call centar / QA provjera i restart procesa) sažeti su prema korisnički zadanom tijeku procesa.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E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5603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MyRent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8458200" y="27432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5B6473"/>
                </a:solidFill>
              </a:rPr>
              <a:t>end-to-end automatizacija smještaja</a:t>
            </a:r>
            <a:endParaRPr lang="en-US" sz="10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749808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MyRent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13232" y="1600200"/>
            <a:ext cx="566928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End-to-end automatizacija</a:t>
            </a:r>
            <a:endParaRPr lang="en-US" sz="2500" dirty="0"/>
          </a:p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iznajmljivanja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731520" y="3163824"/>
            <a:ext cx="562356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D7E3F4"/>
                </a:solidFill>
              </a:rPr>
              <a:t>Od dinamičkih cijena i OTA sinkronizacije do check-ina, eVisitora, pametne brave, čišćenja i novog ciklusa rezervacije.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749808" y="4645152"/>
            <a:ext cx="1417320" cy="310896"/>
          </a:xfrm>
          <a:prstGeom prst="roundRect">
            <a:avLst>
              <a:gd name="adj" fmla="val 35294"/>
            </a:avLst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49808" y="4681728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Dinamičke cijene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258568" y="4645152"/>
            <a:ext cx="1572768" cy="310896"/>
          </a:xfrm>
          <a:prstGeom prst="roundRect">
            <a:avLst>
              <a:gd name="adj" fmla="val 35294"/>
            </a:avLst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258568" y="4681728"/>
            <a:ext cx="15727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B1F3A"/>
                </a:solidFill>
              </a:rPr>
              <a:t>Channel manager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941064" y="4645152"/>
            <a:ext cx="1005840" cy="310896"/>
          </a:xfrm>
          <a:prstGeom prst="roundRect">
            <a:avLst>
              <a:gd name="adj" fmla="val 35294"/>
            </a:avLst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941064" y="468172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B1F3A"/>
                </a:solidFill>
              </a:rPr>
              <a:t>eVisitor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084064" y="4645152"/>
            <a:ext cx="1417320" cy="310896"/>
          </a:xfrm>
          <a:prstGeom prst="roundRect">
            <a:avLst>
              <a:gd name="adj" fmla="val 35294"/>
            </a:avLst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84064" y="4681728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Pametna brava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749808" y="5065776"/>
            <a:ext cx="1078992" cy="310896"/>
          </a:xfrm>
          <a:prstGeom prst="roundRect">
            <a:avLst>
              <a:gd name="adj" fmla="val 35294"/>
            </a:avLst>
          </a:prstGeom>
          <a:solidFill>
            <a:srgbClr val="2C3D5C"/>
          </a:solidFill>
          <a:ln w="12700">
            <a:solidFill>
              <a:srgbClr val="2C3D5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9808" y="5102352"/>
            <a:ext cx="10789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Čišćenje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1938528" y="5065776"/>
            <a:ext cx="1335024" cy="310896"/>
          </a:xfrm>
          <a:prstGeom prst="roundRect">
            <a:avLst>
              <a:gd name="adj" fmla="val 35294"/>
            </a:avLst>
          </a:prstGeom>
          <a:solidFill>
            <a:srgbClr val="2C3D5C"/>
          </a:solidFill>
          <a:ln w="12700">
            <a:solidFill>
              <a:srgbClr val="2C3D5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938528" y="5102352"/>
            <a:ext cx="13350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Auto check-out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401568" y="5065776"/>
            <a:ext cx="1417320" cy="310896"/>
          </a:xfrm>
          <a:prstGeom prst="roundRect">
            <a:avLst>
              <a:gd name="adj" fmla="val 35294"/>
            </a:avLst>
          </a:prstGeom>
          <a:solidFill>
            <a:srgbClr val="2C3D5C"/>
          </a:solidFill>
          <a:ln w="12700">
            <a:solidFill>
              <a:srgbClr val="2C3D5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01568" y="5102352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Portal za goste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731520" y="589788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6C8"/>
                </a:solidFill>
              </a:rPr>
              <a:t>1 sustav · 1 proces · potpuna kontrola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9372600" y="1261872"/>
            <a:ext cx="749808" cy="749808"/>
          </a:xfrm>
          <a:prstGeom prst="ellipse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208008" y="208483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D9E7FA"/>
                </a:solidFill>
              </a:rPr>
              <a:t>PRIHOD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10287000" y="2304288"/>
            <a:ext cx="749808" cy="749808"/>
          </a:xfrm>
          <a:prstGeom prst="ellipse">
            <a:avLst/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0122408" y="3127248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D9E7FA"/>
                </a:solidFill>
              </a:rPr>
              <a:t>REZERVACIJA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10058400" y="3703320"/>
            <a:ext cx="749808" cy="749808"/>
          </a:xfrm>
          <a:prstGeom prst="ellipse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893808" y="452628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D9E7FA"/>
                </a:solidFill>
              </a:rPr>
              <a:t>DOLAZAK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8796528" y="4736592"/>
            <a:ext cx="749808" cy="749808"/>
          </a:xfrm>
          <a:prstGeom prst="ellipse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631936" y="555955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D9E7FA"/>
                </a:solidFill>
              </a:rPr>
              <a:t>OPERATIVA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658368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Što MyRent pokriva kroz cijeli lifecycle gosta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12648" y="1170432"/>
            <a:ext cx="9601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3"/>
                </a:solidFill>
              </a:rPr>
              <a:t>Jedan tok podataka povezuje prodaju, gosta, državne obveze i operativu objekta.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658368" y="1691640"/>
            <a:ext cx="2743200" cy="4526280"/>
          </a:xfrm>
          <a:prstGeom prst="roundRect">
            <a:avLst>
              <a:gd name="adj" fmla="val 4667"/>
            </a:avLst>
          </a:prstGeom>
          <a:solidFill>
            <a:srgbClr val="EAF1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58368" y="1691640"/>
            <a:ext cx="2743200" cy="128016"/>
          </a:xfrm>
          <a:prstGeom prst="rect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947672"/>
            <a:ext cx="24140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1. Prihod i distribucija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822960" y="2679192"/>
            <a:ext cx="82296" cy="82296"/>
          </a:xfrm>
          <a:prstGeom prst="ellipse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9264" y="2624328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Automatske i dinamične cijene</a:t>
            </a:r>
            <a:endParaRPr lang="en-US" sz="1410" dirty="0"/>
          </a:p>
        </p:txBody>
      </p:sp>
      <p:sp>
        <p:nvSpPr>
          <p:cNvPr id="9" name="Shape 7"/>
          <p:cNvSpPr/>
          <p:nvPr/>
        </p:nvSpPr>
        <p:spPr>
          <a:xfrm>
            <a:off x="822960" y="3483864"/>
            <a:ext cx="82296" cy="82296"/>
          </a:xfrm>
          <a:prstGeom prst="ellipse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9264" y="3429000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Cijene po kanalima i provizijama</a:t>
            </a:r>
            <a:endParaRPr lang="en-US" sz="1410" dirty="0"/>
          </a:p>
        </p:txBody>
      </p:sp>
      <p:sp>
        <p:nvSpPr>
          <p:cNvPr id="11" name="Shape 9"/>
          <p:cNvSpPr/>
          <p:nvPr/>
        </p:nvSpPr>
        <p:spPr>
          <a:xfrm>
            <a:off x="822960" y="4288536"/>
            <a:ext cx="82296" cy="82296"/>
          </a:xfrm>
          <a:prstGeom prst="ellipse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69264" y="4233672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Sinkronizacija dostupnosti i kalendara</a:t>
            </a:r>
            <a:endParaRPr lang="en-US" sz="1410" dirty="0"/>
          </a:p>
        </p:txBody>
      </p:sp>
      <p:sp>
        <p:nvSpPr>
          <p:cNvPr id="13" name="Shape 11"/>
          <p:cNvSpPr/>
          <p:nvPr/>
        </p:nvSpPr>
        <p:spPr>
          <a:xfrm>
            <a:off x="822960" y="5093208"/>
            <a:ext cx="82296" cy="82296"/>
          </a:xfrm>
          <a:prstGeom prst="ellipse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69264" y="5038344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Airbnb, Booking.com, Expedia i ostali OTA kanali</a:t>
            </a:r>
            <a:endParaRPr lang="en-US" sz="1410" dirty="0"/>
          </a:p>
        </p:txBody>
      </p:sp>
      <p:sp>
        <p:nvSpPr>
          <p:cNvPr id="15" name="Shape 13"/>
          <p:cNvSpPr/>
          <p:nvPr/>
        </p:nvSpPr>
        <p:spPr>
          <a:xfrm>
            <a:off x="3566160" y="1691640"/>
            <a:ext cx="2743200" cy="4526280"/>
          </a:xfrm>
          <a:prstGeom prst="roundRect">
            <a:avLst>
              <a:gd name="adj" fmla="val 4667"/>
            </a:avLst>
          </a:prstGeom>
          <a:solidFill>
            <a:srgbClr val="EAFBF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566160" y="1691640"/>
            <a:ext cx="2743200" cy="128016"/>
          </a:xfrm>
          <a:prstGeom prst="rect">
            <a:avLst/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730752" y="1947672"/>
            <a:ext cx="24140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2. Rezervacija i gost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3730752" y="2679192"/>
            <a:ext cx="82296" cy="82296"/>
          </a:xfrm>
          <a:prstGeom prst="ellipse">
            <a:avLst/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77056" y="2624328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Rezervacija automatski ulazi u PMS</a:t>
            </a:r>
            <a:endParaRPr lang="en-US" sz="1410" dirty="0"/>
          </a:p>
        </p:txBody>
      </p:sp>
      <p:sp>
        <p:nvSpPr>
          <p:cNvPr id="20" name="Shape 18"/>
          <p:cNvSpPr/>
          <p:nvPr/>
        </p:nvSpPr>
        <p:spPr>
          <a:xfrm>
            <a:off x="3730752" y="3483864"/>
            <a:ext cx="82296" cy="82296"/>
          </a:xfrm>
          <a:prstGeom prst="ellipse">
            <a:avLst/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877056" y="3429000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Potvrde i poruke prema gostu</a:t>
            </a:r>
            <a:endParaRPr lang="en-US" sz="1410" dirty="0"/>
          </a:p>
        </p:txBody>
      </p:sp>
      <p:sp>
        <p:nvSpPr>
          <p:cNvPr id="22" name="Shape 20"/>
          <p:cNvSpPr/>
          <p:nvPr/>
        </p:nvSpPr>
        <p:spPr>
          <a:xfrm>
            <a:off x="3730752" y="4288536"/>
            <a:ext cx="82296" cy="82296"/>
          </a:xfrm>
          <a:prstGeom prst="ellipse">
            <a:avLst/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877056" y="4233672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Portal za goste i online check-in</a:t>
            </a:r>
            <a:endParaRPr lang="en-US" sz="1410" dirty="0"/>
          </a:p>
        </p:txBody>
      </p:sp>
      <p:sp>
        <p:nvSpPr>
          <p:cNvPr id="24" name="Shape 22"/>
          <p:cNvSpPr/>
          <p:nvPr/>
        </p:nvSpPr>
        <p:spPr>
          <a:xfrm>
            <a:off x="3730752" y="5093208"/>
            <a:ext cx="82296" cy="82296"/>
          </a:xfrm>
          <a:prstGeom prst="ellipse">
            <a:avLst/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77056" y="5038344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Slanje check-in informacija prije dolaska</a:t>
            </a:r>
            <a:endParaRPr lang="en-US" sz="1410" dirty="0"/>
          </a:p>
        </p:txBody>
      </p:sp>
      <p:sp>
        <p:nvSpPr>
          <p:cNvPr id="26" name="Shape 24"/>
          <p:cNvSpPr/>
          <p:nvPr/>
        </p:nvSpPr>
        <p:spPr>
          <a:xfrm>
            <a:off x="6473952" y="1691640"/>
            <a:ext cx="2743200" cy="4526280"/>
          </a:xfrm>
          <a:prstGeom prst="roundRect">
            <a:avLst>
              <a:gd name="adj" fmla="val 4667"/>
            </a:avLst>
          </a:prstGeom>
          <a:solidFill>
            <a:srgbClr val="FFF4D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473952" y="1691640"/>
            <a:ext cx="2743200" cy="128016"/>
          </a:xfrm>
          <a:prstGeom prst="rect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638544" y="1947672"/>
            <a:ext cx="24140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Check-in i usklađenost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6638544" y="2679192"/>
            <a:ext cx="82296" cy="82296"/>
          </a:xfrm>
          <a:prstGeom prst="ellipse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784848" y="2624328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Automatska prijava u eVisitor</a:t>
            </a:r>
            <a:endParaRPr lang="en-US" sz="1410" dirty="0"/>
          </a:p>
        </p:txBody>
      </p:sp>
      <p:sp>
        <p:nvSpPr>
          <p:cNvPr id="31" name="Shape 29"/>
          <p:cNvSpPr/>
          <p:nvPr/>
        </p:nvSpPr>
        <p:spPr>
          <a:xfrm>
            <a:off x="6638544" y="3483864"/>
            <a:ext cx="82296" cy="82296"/>
          </a:xfrm>
          <a:prstGeom prst="ellipse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784848" y="3429000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Automatska naplata boravišne pristojbe</a:t>
            </a:r>
            <a:endParaRPr lang="en-US" sz="1410" dirty="0"/>
          </a:p>
        </p:txBody>
      </p:sp>
      <p:sp>
        <p:nvSpPr>
          <p:cNvPr id="33" name="Shape 31"/>
          <p:cNvSpPr/>
          <p:nvPr/>
        </p:nvSpPr>
        <p:spPr>
          <a:xfrm>
            <a:off x="6638544" y="4288536"/>
            <a:ext cx="82296" cy="82296"/>
          </a:xfrm>
          <a:prstGeom prst="ellipse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784848" y="4233672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PIN za pametnu bravu po rezervaciji</a:t>
            </a:r>
            <a:endParaRPr lang="en-US" sz="1410" dirty="0"/>
          </a:p>
        </p:txBody>
      </p:sp>
      <p:sp>
        <p:nvSpPr>
          <p:cNvPr id="35" name="Shape 33"/>
          <p:cNvSpPr/>
          <p:nvPr/>
        </p:nvSpPr>
        <p:spPr>
          <a:xfrm>
            <a:off x="6638544" y="5093208"/>
            <a:ext cx="82296" cy="82296"/>
          </a:xfrm>
          <a:prstGeom prst="ellipse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784848" y="5038344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Samostalan dolazak gosta u apartman</a:t>
            </a:r>
            <a:endParaRPr lang="en-US" sz="1410" dirty="0"/>
          </a:p>
        </p:txBody>
      </p:sp>
      <p:sp>
        <p:nvSpPr>
          <p:cNvPr id="37" name="Shape 35"/>
          <p:cNvSpPr/>
          <p:nvPr/>
        </p:nvSpPr>
        <p:spPr>
          <a:xfrm>
            <a:off x="9381744" y="1691640"/>
            <a:ext cx="2743200" cy="4526280"/>
          </a:xfrm>
          <a:prstGeom prst="roundRect">
            <a:avLst>
              <a:gd name="adj" fmla="val 4667"/>
            </a:avLst>
          </a:prstGeom>
          <a:solidFill>
            <a:srgbClr val="EEF9F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9381744" y="1691640"/>
            <a:ext cx="2743200" cy="128016"/>
          </a:xfrm>
          <a:prstGeom prst="rect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546336" y="1947672"/>
            <a:ext cx="24140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4. Operativa i turnover</a:t>
            </a:r>
            <a:endParaRPr lang="en-US" sz="1800" dirty="0"/>
          </a:p>
        </p:txBody>
      </p:sp>
      <p:sp>
        <p:nvSpPr>
          <p:cNvPr id="40" name="Shape 38"/>
          <p:cNvSpPr/>
          <p:nvPr/>
        </p:nvSpPr>
        <p:spPr>
          <a:xfrm>
            <a:off x="9546336" y="2679192"/>
            <a:ext cx="82296" cy="82296"/>
          </a:xfrm>
          <a:prstGeom prst="ellipse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9692640" y="2624328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Dan prije odlaska aktivira se čišćenje</a:t>
            </a:r>
            <a:endParaRPr lang="en-US" sz="1410" dirty="0"/>
          </a:p>
        </p:txBody>
      </p:sp>
      <p:sp>
        <p:nvSpPr>
          <p:cNvPr id="42" name="Shape 40"/>
          <p:cNvSpPr/>
          <p:nvPr/>
        </p:nvSpPr>
        <p:spPr>
          <a:xfrm>
            <a:off x="9546336" y="3483864"/>
            <a:ext cx="82296" cy="82296"/>
          </a:xfrm>
          <a:prstGeom prst="ellipse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9692640" y="3429000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Auto check-out i status jedinice</a:t>
            </a:r>
            <a:endParaRPr lang="en-US" sz="1410" dirty="0"/>
          </a:p>
        </p:txBody>
      </p:sp>
      <p:sp>
        <p:nvSpPr>
          <p:cNvPr id="44" name="Shape 42"/>
          <p:cNvSpPr/>
          <p:nvPr/>
        </p:nvSpPr>
        <p:spPr>
          <a:xfrm>
            <a:off x="9546336" y="4288536"/>
            <a:ext cx="82296" cy="82296"/>
          </a:xfrm>
          <a:prstGeom prst="ellipse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9692640" y="4233672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Čistačica dobiva zadatke u aplikaciji</a:t>
            </a:r>
            <a:endParaRPr lang="en-US" sz="1410" dirty="0"/>
          </a:p>
        </p:txBody>
      </p:sp>
      <p:sp>
        <p:nvSpPr>
          <p:cNvPr id="46" name="Shape 44"/>
          <p:cNvSpPr/>
          <p:nvPr/>
        </p:nvSpPr>
        <p:spPr>
          <a:xfrm>
            <a:off x="9546336" y="5093208"/>
            <a:ext cx="82296" cy="82296"/>
          </a:xfrm>
          <a:prstGeom prst="ellipse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9692640" y="5038344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10" dirty="0">
                <a:solidFill>
                  <a:srgbClr val="0B1F3A"/>
                </a:solidFill>
              </a:rPr>
              <a:t>QA provjera i povratak u novi ciklus</a:t>
            </a:r>
            <a:endParaRPr lang="en-US" sz="141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658368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Grafički prikaz procesa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12648" y="1170432"/>
            <a:ext cx="9601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3"/>
                </a:solidFill>
              </a:rPr>
              <a:t>Jedan zatvoreni tok: od optimizacije cijene do pripreme jedinice za sljedeću rezervaciju.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2011680" y="2121408"/>
            <a:ext cx="73152" cy="146304"/>
          </a:xfrm>
          <a:prstGeom prst="chevron">
            <a:avLst/>
          </a:prstGeom>
          <a:solidFill>
            <a:srgbClr val="1565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575304" y="2121408"/>
            <a:ext cx="73152" cy="146304"/>
          </a:xfrm>
          <a:prstGeom prst="chevron">
            <a:avLst/>
          </a:prstGeom>
          <a:solidFill>
            <a:srgbClr val="1565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38928" y="2121408"/>
            <a:ext cx="73152" cy="146304"/>
          </a:xfrm>
          <a:prstGeom prst="chevron">
            <a:avLst/>
          </a:prstGeom>
          <a:solidFill>
            <a:srgbClr val="12C6D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702552" y="2121408"/>
            <a:ext cx="73152" cy="146304"/>
          </a:xfrm>
          <a:prstGeom prst="chevron">
            <a:avLst/>
          </a:prstGeom>
          <a:solidFill>
            <a:srgbClr val="12C6D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66176" y="2121408"/>
            <a:ext cx="73152" cy="146304"/>
          </a:xfrm>
          <a:prstGeom prst="chevron">
            <a:avLst/>
          </a:prstGeom>
          <a:solidFill>
            <a:srgbClr val="FFB11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829800" y="2121408"/>
            <a:ext cx="73152" cy="146304"/>
          </a:xfrm>
          <a:prstGeom prst="chevron">
            <a:avLst/>
          </a:prstGeom>
          <a:solidFill>
            <a:srgbClr val="FFB11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 rot="5400000">
            <a:off x="10991088" y="2578608"/>
            <a:ext cx="164592" cy="822960"/>
          </a:xfrm>
          <a:prstGeom prst="chevron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 rot="10800000">
            <a:off x="9829800" y="4233672"/>
            <a:ext cx="73152" cy="146304"/>
          </a:xfrm>
          <a:prstGeom prst="chevron">
            <a:avLst/>
          </a:prstGeom>
          <a:solidFill>
            <a:srgbClr val="1BB56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 rot="10800000">
            <a:off x="8266176" y="4233672"/>
            <a:ext cx="73152" cy="146304"/>
          </a:xfrm>
          <a:prstGeom prst="chevron">
            <a:avLst/>
          </a:prstGeom>
          <a:solidFill>
            <a:srgbClr val="1BB56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 rot="10800000">
            <a:off x="6702552" y="4233672"/>
            <a:ext cx="73152" cy="146304"/>
          </a:xfrm>
          <a:prstGeom prst="chevron">
            <a:avLst/>
          </a:prstGeom>
          <a:solidFill>
            <a:srgbClr val="6CA56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 rot="10800000">
            <a:off x="5138928" y="4233672"/>
            <a:ext cx="73152" cy="146304"/>
          </a:xfrm>
          <a:prstGeom prst="chevron">
            <a:avLst/>
          </a:prstGeom>
          <a:solidFill>
            <a:srgbClr val="6CA56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 rot="10800000">
            <a:off x="3575304" y="4233672"/>
            <a:ext cx="73152" cy="146304"/>
          </a:xfrm>
          <a:prstGeom prst="chevron">
            <a:avLst/>
          </a:prstGeom>
          <a:solidFill>
            <a:srgbClr val="1565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 rot="10800000">
            <a:off x="2011680" y="4233672"/>
            <a:ext cx="73152" cy="146304"/>
          </a:xfrm>
          <a:prstGeom prst="chevron">
            <a:avLst/>
          </a:prstGeom>
          <a:solidFill>
            <a:srgbClr val="1565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 rot="16200000">
            <a:off x="329184" y="2788920"/>
            <a:ext cx="164592" cy="914400"/>
          </a:xfrm>
          <a:prstGeom prst="chevron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30352" y="1874520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EAF1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03504" y="1965960"/>
            <a:ext cx="347472" cy="347472"/>
          </a:xfrm>
          <a:prstGeom prst="ellipse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03504" y="2025396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1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1005840" y="1965960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Dinamičke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cijene</a:t>
            </a:r>
            <a:endParaRPr lang="en-US" sz="1340" dirty="0"/>
          </a:p>
        </p:txBody>
      </p:sp>
      <p:sp>
        <p:nvSpPr>
          <p:cNvPr id="22" name="Shape 20"/>
          <p:cNvSpPr/>
          <p:nvPr/>
        </p:nvSpPr>
        <p:spPr>
          <a:xfrm>
            <a:off x="2093976" y="1874520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EAF1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167128" y="1965960"/>
            <a:ext cx="347472" cy="347472"/>
          </a:xfrm>
          <a:prstGeom prst="ellipse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2167128" y="2025396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2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2569464" y="1965960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OTA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sinkronizacija</a:t>
            </a:r>
            <a:endParaRPr lang="en-US" sz="1340" dirty="0"/>
          </a:p>
        </p:txBody>
      </p:sp>
      <p:sp>
        <p:nvSpPr>
          <p:cNvPr id="26" name="Shape 24"/>
          <p:cNvSpPr/>
          <p:nvPr/>
        </p:nvSpPr>
        <p:spPr>
          <a:xfrm>
            <a:off x="3657600" y="1874520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EAFBF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730752" y="1965960"/>
            <a:ext cx="347472" cy="347472"/>
          </a:xfrm>
          <a:prstGeom prst="ellipse">
            <a:avLst/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3730752" y="2025396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3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4133088" y="1965960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Dolazi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rezervacija</a:t>
            </a:r>
            <a:endParaRPr lang="en-US" sz="1340" dirty="0"/>
          </a:p>
        </p:txBody>
      </p:sp>
      <p:sp>
        <p:nvSpPr>
          <p:cNvPr id="30" name="Shape 28"/>
          <p:cNvSpPr/>
          <p:nvPr/>
        </p:nvSpPr>
        <p:spPr>
          <a:xfrm>
            <a:off x="5221224" y="1874520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EAFBF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294376" y="1965960"/>
            <a:ext cx="347472" cy="347472"/>
          </a:xfrm>
          <a:prstGeom prst="ellipse">
            <a:avLst/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5294376" y="2025396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4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5696712" y="1965960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Automatska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komunikacija</a:t>
            </a:r>
            <a:endParaRPr lang="en-US" sz="1340" dirty="0"/>
          </a:p>
        </p:txBody>
      </p:sp>
      <p:sp>
        <p:nvSpPr>
          <p:cNvPr id="34" name="Shape 32"/>
          <p:cNvSpPr/>
          <p:nvPr/>
        </p:nvSpPr>
        <p:spPr>
          <a:xfrm>
            <a:off x="6784848" y="1874520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FFF4D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858000" y="1965960"/>
            <a:ext cx="347472" cy="347472"/>
          </a:xfrm>
          <a:prstGeom prst="ellipse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6858000" y="2025396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5</a:t>
            </a:r>
            <a:endParaRPr lang="en-US" sz="1250" dirty="0"/>
          </a:p>
        </p:txBody>
      </p:sp>
      <p:sp>
        <p:nvSpPr>
          <p:cNvPr id="37" name="Text 35"/>
          <p:cNvSpPr/>
          <p:nvPr/>
        </p:nvSpPr>
        <p:spPr>
          <a:xfrm>
            <a:off x="7260336" y="1965960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Auto prijava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u eVisitor</a:t>
            </a:r>
            <a:endParaRPr lang="en-US" sz="1340" dirty="0"/>
          </a:p>
        </p:txBody>
      </p:sp>
      <p:sp>
        <p:nvSpPr>
          <p:cNvPr id="38" name="Shape 36"/>
          <p:cNvSpPr/>
          <p:nvPr/>
        </p:nvSpPr>
        <p:spPr>
          <a:xfrm>
            <a:off x="8348472" y="1874520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FFF4D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8421624" y="1965960"/>
            <a:ext cx="347472" cy="347472"/>
          </a:xfrm>
          <a:prstGeom prst="ellipse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8421624" y="2025396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6</a:t>
            </a:r>
            <a:endParaRPr lang="en-US" sz="1250" dirty="0"/>
          </a:p>
        </p:txBody>
      </p:sp>
      <p:sp>
        <p:nvSpPr>
          <p:cNvPr id="41" name="Text 39"/>
          <p:cNvSpPr/>
          <p:nvPr/>
        </p:nvSpPr>
        <p:spPr>
          <a:xfrm>
            <a:off x="8823960" y="1965960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Boravišna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pristojba</a:t>
            </a:r>
            <a:endParaRPr lang="en-US" sz="1340" dirty="0"/>
          </a:p>
        </p:txBody>
      </p:sp>
      <p:sp>
        <p:nvSpPr>
          <p:cNvPr id="42" name="Shape 40"/>
          <p:cNvSpPr/>
          <p:nvPr/>
        </p:nvSpPr>
        <p:spPr>
          <a:xfrm>
            <a:off x="9912096" y="1874520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FFF7E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85248" y="1965960"/>
            <a:ext cx="347472" cy="347472"/>
          </a:xfrm>
          <a:prstGeom prst="ellipse">
            <a:avLst/>
          </a:prstGeom>
          <a:solidFill>
            <a:srgbClr val="FF8A3D"/>
          </a:solidFill>
          <a:ln w="12700">
            <a:solidFill>
              <a:srgbClr val="FF8A3D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9985248" y="2025396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7</a:t>
            </a:r>
            <a:endParaRPr lang="en-US" sz="1250" dirty="0"/>
          </a:p>
        </p:txBody>
      </p:sp>
      <p:sp>
        <p:nvSpPr>
          <p:cNvPr id="45" name="Text 43"/>
          <p:cNvSpPr/>
          <p:nvPr/>
        </p:nvSpPr>
        <p:spPr>
          <a:xfrm>
            <a:off x="10387584" y="1965960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PIN za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pametnu bravu</a:t>
            </a:r>
            <a:endParaRPr lang="en-US" sz="1340" dirty="0"/>
          </a:p>
        </p:txBody>
      </p:sp>
      <p:sp>
        <p:nvSpPr>
          <p:cNvPr id="46" name="Shape 44"/>
          <p:cNvSpPr/>
          <p:nvPr/>
        </p:nvSpPr>
        <p:spPr>
          <a:xfrm>
            <a:off x="9912096" y="3986784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FFF7E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985248" y="4078224"/>
            <a:ext cx="347472" cy="347472"/>
          </a:xfrm>
          <a:prstGeom prst="ellipse">
            <a:avLst/>
          </a:prstGeom>
          <a:solidFill>
            <a:srgbClr val="FF8A3D"/>
          </a:solidFill>
          <a:ln w="12700">
            <a:solidFill>
              <a:srgbClr val="FF8A3D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48" name="Text 46"/>
          <p:cNvSpPr/>
          <p:nvPr/>
        </p:nvSpPr>
        <p:spPr>
          <a:xfrm>
            <a:off x="9985248" y="4137660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8</a:t>
            </a:r>
            <a:endParaRPr lang="en-US" sz="1250" dirty="0"/>
          </a:p>
        </p:txBody>
      </p:sp>
      <p:sp>
        <p:nvSpPr>
          <p:cNvPr id="49" name="Text 47"/>
          <p:cNvSpPr/>
          <p:nvPr/>
        </p:nvSpPr>
        <p:spPr>
          <a:xfrm>
            <a:off x="10387584" y="4078224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Slanje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check-in info</a:t>
            </a:r>
            <a:endParaRPr lang="en-US" sz="1340" dirty="0"/>
          </a:p>
        </p:txBody>
      </p:sp>
      <p:sp>
        <p:nvSpPr>
          <p:cNvPr id="50" name="Shape 48"/>
          <p:cNvSpPr/>
          <p:nvPr/>
        </p:nvSpPr>
        <p:spPr>
          <a:xfrm>
            <a:off x="8348472" y="3986784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FFF4D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8421624" y="4078224"/>
            <a:ext cx="347472" cy="347472"/>
          </a:xfrm>
          <a:prstGeom prst="ellipse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52" name="Text 50"/>
          <p:cNvSpPr/>
          <p:nvPr/>
        </p:nvSpPr>
        <p:spPr>
          <a:xfrm>
            <a:off x="8421624" y="4137660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9</a:t>
            </a:r>
            <a:endParaRPr lang="en-US" sz="1250" dirty="0"/>
          </a:p>
        </p:txBody>
      </p:sp>
      <p:sp>
        <p:nvSpPr>
          <p:cNvPr id="53" name="Text 51"/>
          <p:cNvSpPr/>
          <p:nvPr/>
        </p:nvSpPr>
        <p:spPr>
          <a:xfrm>
            <a:off x="8823960" y="4078224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Gost dolazi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u apartman</a:t>
            </a:r>
            <a:endParaRPr lang="en-US" sz="1340" dirty="0"/>
          </a:p>
        </p:txBody>
      </p:sp>
      <p:sp>
        <p:nvSpPr>
          <p:cNvPr id="54" name="Shape 52"/>
          <p:cNvSpPr/>
          <p:nvPr/>
        </p:nvSpPr>
        <p:spPr>
          <a:xfrm>
            <a:off x="6784848" y="3986784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EEF9F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6858000" y="4078224"/>
            <a:ext cx="347472" cy="347472"/>
          </a:xfrm>
          <a:prstGeom prst="ellipse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56" name="Text 54"/>
          <p:cNvSpPr/>
          <p:nvPr/>
        </p:nvSpPr>
        <p:spPr>
          <a:xfrm>
            <a:off x="6858000" y="4137660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10</a:t>
            </a:r>
            <a:endParaRPr lang="en-US" sz="1250" dirty="0"/>
          </a:p>
        </p:txBody>
      </p:sp>
      <p:sp>
        <p:nvSpPr>
          <p:cNvPr id="57" name="Text 55"/>
          <p:cNvSpPr/>
          <p:nvPr/>
        </p:nvSpPr>
        <p:spPr>
          <a:xfrm>
            <a:off x="7260336" y="4078224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Dodjela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čistačice</a:t>
            </a:r>
            <a:endParaRPr lang="en-US" sz="1340" dirty="0"/>
          </a:p>
        </p:txBody>
      </p:sp>
      <p:sp>
        <p:nvSpPr>
          <p:cNvPr id="58" name="Shape 56"/>
          <p:cNvSpPr/>
          <p:nvPr/>
        </p:nvSpPr>
        <p:spPr>
          <a:xfrm>
            <a:off x="5221224" y="3986784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EEF9F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5294376" y="4078224"/>
            <a:ext cx="347472" cy="347472"/>
          </a:xfrm>
          <a:prstGeom prst="ellipse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60" name="Text 58"/>
          <p:cNvSpPr/>
          <p:nvPr/>
        </p:nvSpPr>
        <p:spPr>
          <a:xfrm>
            <a:off x="5294376" y="4137660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11</a:t>
            </a:r>
            <a:endParaRPr lang="en-US" sz="1250" dirty="0"/>
          </a:p>
        </p:txBody>
      </p:sp>
      <p:sp>
        <p:nvSpPr>
          <p:cNvPr id="61" name="Text 59"/>
          <p:cNvSpPr/>
          <p:nvPr/>
        </p:nvSpPr>
        <p:spPr>
          <a:xfrm>
            <a:off x="5696712" y="4078224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Automatski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check-out</a:t>
            </a:r>
            <a:endParaRPr lang="en-US" sz="1340" dirty="0"/>
          </a:p>
        </p:txBody>
      </p:sp>
      <p:sp>
        <p:nvSpPr>
          <p:cNvPr id="62" name="Shape 60"/>
          <p:cNvSpPr/>
          <p:nvPr/>
        </p:nvSpPr>
        <p:spPr>
          <a:xfrm>
            <a:off x="3657600" y="3986784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EEF9F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3730752" y="4078224"/>
            <a:ext cx="347472" cy="347472"/>
          </a:xfrm>
          <a:prstGeom prst="ellipse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64" name="Text 62"/>
          <p:cNvSpPr/>
          <p:nvPr/>
        </p:nvSpPr>
        <p:spPr>
          <a:xfrm>
            <a:off x="3730752" y="4137660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12</a:t>
            </a:r>
            <a:endParaRPr lang="en-US" sz="1250" dirty="0"/>
          </a:p>
        </p:txBody>
      </p:sp>
      <p:sp>
        <p:nvSpPr>
          <p:cNvPr id="65" name="Text 63"/>
          <p:cNvSpPr/>
          <p:nvPr/>
        </p:nvSpPr>
        <p:spPr>
          <a:xfrm>
            <a:off x="4133088" y="4078224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Čišćenje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u aplikaciji</a:t>
            </a:r>
            <a:endParaRPr lang="en-US" sz="1340" dirty="0"/>
          </a:p>
        </p:txBody>
      </p:sp>
      <p:sp>
        <p:nvSpPr>
          <p:cNvPr id="66" name="Shape 64"/>
          <p:cNvSpPr/>
          <p:nvPr/>
        </p:nvSpPr>
        <p:spPr>
          <a:xfrm>
            <a:off x="2093976" y="3986784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EEF9F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2167128" y="4078224"/>
            <a:ext cx="347472" cy="347472"/>
          </a:xfrm>
          <a:prstGeom prst="ellipse">
            <a:avLst/>
          </a:prstGeom>
          <a:solidFill>
            <a:srgbClr val="6CA56D"/>
          </a:solidFill>
          <a:ln w="12700">
            <a:solidFill>
              <a:srgbClr val="6CA56D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68" name="Text 66"/>
          <p:cNvSpPr/>
          <p:nvPr/>
        </p:nvSpPr>
        <p:spPr>
          <a:xfrm>
            <a:off x="2167128" y="4137660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13</a:t>
            </a:r>
            <a:endParaRPr lang="en-US" sz="1250" dirty="0"/>
          </a:p>
        </p:txBody>
      </p:sp>
      <p:sp>
        <p:nvSpPr>
          <p:cNvPr id="69" name="Text 67"/>
          <p:cNvSpPr/>
          <p:nvPr/>
        </p:nvSpPr>
        <p:spPr>
          <a:xfrm>
            <a:off x="2569464" y="4078224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Provjera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čistoće</a:t>
            </a:r>
            <a:endParaRPr lang="en-US" sz="1340" dirty="0"/>
          </a:p>
        </p:txBody>
      </p:sp>
      <p:sp>
        <p:nvSpPr>
          <p:cNvPr id="70" name="Shape 68"/>
          <p:cNvSpPr/>
          <p:nvPr/>
        </p:nvSpPr>
        <p:spPr>
          <a:xfrm>
            <a:off x="530352" y="3986784"/>
            <a:ext cx="1472184" cy="694944"/>
          </a:xfrm>
          <a:prstGeom prst="roundRect">
            <a:avLst>
              <a:gd name="adj" fmla="val 15789"/>
            </a:avLst>
          </a:prstGeom>
          <a:solidFill>
            <a:srgbClr val="EAF1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603504" y="4078224"/>
            <a:ext cx="347472" cy="347472"/>
          </a:xfrm>
          <a:prstGeom prst="ellipse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  <a:effectLst>
            <a:outerShdw sx="100000" sy="100000" kx="0" ky="0" algn="bl" rotWithShape="0" blurRad="25400" dist="6350" dir="2700000">
              <a:srgbClr val="000000">
                <a:alpha val="14000"/>
              </a:srgbClr>
            </a:outerShdw>
          </a:effectLst>
        </p:spPr>
      </p:sp>
      <p:sp>
        <p:nvSpPr>
          <p:cNvPr id="72" name="Text 70"/>
          <p:cNvSpPr/>
          <p:nvPr/>
        </p:nvSpPr>
        <p:spPr>
          <a:xfrm>
            <a:off x="603504" y="4137660"/>
            <a:ext cx="3474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14</a:t>
            </a:r>
            <a:endParaRPr lang="en-US" sz="1250" dirty="0"/>
          </a:p>
        </p:txBody>
      </p:sp>
      <p:sp>
        <p:nvSpPr>
          <p:cNvPr id="73" name="Text 71"/>
          <p:cNvSpPr/>
          <p:nvPr/>
        </p:nvSpPr>
        <p:spPr>
          <a:xfrm>
            <a:off x="1005840" y="4078224"/>
            <a:ext cx="90525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Novi</a:t>
            </a:r>
            <a:endParaRPr lang="en-US" sz="1340" dirty="0"/>
          </a:p>
          <a:p>
            <a:pPr indent="0" marL="0">
              <a:buNone/>
            </a:pPr>
            <a:r>
              <a:rPr lang="en-US" sz="1340" b="1" dirty="0">
                <a:solidFill>
                  <a:srgbClr val="0B1F3A"/>
                </a:solidFill>
              </a:rPr>
              <a:t>ciklus</a:t>
            </a:r>
            <a:endParaRPr lang="en-US" sz="1340" dirty="0"/>
          </a:p>
        </p:txBody>
      </p:sp>
      <p:sp>
        <p:nvSpPr>
          <p:cNvPr id="74" name="Shape 72"/>
          <p:cNvSpPr/>
          <p:nvPr/>
        </p:nvSpPr>
        <p:spPr>
          <a:xfrm>
            <a:off x="4754880" y="2807208"/>
            <a:ext cx="2651760" cy="1024128"/>
          </a:xfrm>
          <a:prstGeom prst="roundRect">
            <a:avLst>
              <a:gd name="adj" fmla="val 16071"/>
            </a:avLst>
          </a:prstGeom>
          <a:solidFill>
            <a:srgbClr val="FFFFFF"/>
          </a:solidFill>
          <a:ln w="12700">
            <a:solidFill>
              <a:srgbClr val="D8E2EE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4983480" y="30175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5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MyRent orkestrira</a:t>
            </a:r>
            <a:endParaRPr lang="en-US" sz="1850" dirty="0"/>
          </a:p>
          <a:p>
            <a:pPr algn="ctr" indent="0" marL="0">
              <a:buNone/>
            </a:pPr>
            <a:r>
              <a:rPr lang="en-US" sz="185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jedan kontinuirani proces</a:t>
            </a:r>
            <a:endParaRPr lang="en-US" sz="1850" dirty="0"/>
          </a:p>
        </p:txBody>
      </p:sp>
      <p:sp>
        <p:nvSpPr>
          <p:cNvPr id="76" name="Shape 74"/>
          <p:cNvSpPr/>
          <p:nvPr/>
        </p:nvSpPr>
        <p:spPr>
          <a:xfrm>
            <a:off x="4462272" y="5998464"/>
            <a:ext cx="804672" cy="310896"/>
          </a:xfrm>
          <a:prstGeom prst="roundRect">
            <a:avLst>
              <a:gd name="adj" fmla="val 35294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4462272" y="6035040"/>
            <a:ext cx="8046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Airbnb</a:t>
            </a:r>
            <a:endParaRPr lang="en-US" sz="1050" dirty="0"/>
          </a:p>
        </p:txBody>
      </p:sp>
      <p:sp>
        <p:nvSpPr>
          <p:cNvPr id="78" name="Shape 76"/>
          <p:cNvSpPr/>
          <p:nvPr/>
        </p:nvSpPr>
        <p:spPr>
          <a:xfrm>
            <a:off x="5358384" y="5998464"/>
            <a:ext cx="1115568" cy="310896"/>
          </a:xfrm>
          <a:prstGeom prst="roundRect">
            <a:avLst>
              <a:gd name="adj" fmla="val 35294"/>
            </a:avLst>
          </a:prstGeom>
          <a:solidFill>
            <a:srgbClr val="003B95"/>
          </a:solidFill>
          <a:ln w="12700">
            <a:solidFill>
              <a:srgbClr val="003B95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5358384" y="6035040"/>
            <a:ext cx="1115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Booking.com</a:t>
            </a:r>
            <a:endParaRPr lang="en-US" sz="1050" dirty="0"/>
          </a:p>
        </p:txBody>
      </p:sp>
      <p:sp>
        <p:nvSpPr>
          <p:cNvPr id="80" name="Shape 78"/>
          <p:cNvSpPr/>
          <p:nvPr/>
        </p:nvSpPr>
        <p:spPr>
          <a:xfrm>
            <a:off x="6547104" y="5998464"/>
            <a:ext cx="841248" cy="310896"/>
          </a:xfrm>
          <a:prstGeom prst="roundRect">
            <a:avLst>
              <a:gd name="adj" fmla="val 35294"/>
            </a:avLst>
          </a:prstGeom>
          <a:solidFill>
            <a:srgbClr val="FDB913"/>
          </a:solidFill>
          <a:ln w="12700">
            <a:solidFill>
              <a:srgbClr val="FDB913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6547104" y="6035040"/>
            <a:ext cx="8412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B1F3A"/>
                </a:solidFill>
              </a:rPr>
              <a:t>Expedia</a:t>
            </a:r>
            <a:endParaRPr lang="en-US" sz="1050" dirty="0"/>
          </a:p>
        </p:txBody>
      </p:sp>
      <p:sp>
        <p:nvSpPr>
          <p:cNvPr id="82" name="Shape 80"/>
          <p:cNvSpPr/>
          <p:nvPr/>
        </p:nvSpPr>
        <p:spPr>
          <a:xfrm>
            <a:off x="7479792" y="5998464"/>
            <a:ext cx="804672" cy="310896"/>
          </a:xfrm>
          <a:prstGeom prst="roundRect">
            <a:avLst>
              <a:gd name="adj" fmla="val 35294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7479792" y="6035040"/>
            <a:ext cx="8046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+150 OTA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658368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Faza 1 — od cijene do dolaska gosta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12648" y="1170432"/>
            <a:ext cx="9601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3"/>
                </a:solidFill>
              </a:rPr>
              <a:t>Prije dolaska gosta MyRent automatizira komercijalni tok, komunikaciju i sve obveze za check-in.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3154680" y="2322576"/>
            <a:ext cx="219456" cy="274320"/>
          </a:xfrm>
          <a:prstGeom prst="chevron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98464" y="2322576"/>
            <a:ext cx="219456" cy="274320"/>
          </a:xfrm>
          <a:prstGeom prst="chevron">
            <a:avLst/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842248" y="2322576"/>
            <a:ext cx="219456" cy="274320"/>
          </a:xfrm>
          <a:prstGeom prst="chevron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94944" y="1828800"/>
            <a:ext cx="2267712" cy="3529584"/>
          </a:xfrm>
          <a:prstGeom prst="roundRect">
            <a:avLst>
              <a:gd name="adj" fmla="val 6048"/>
            </a:avLst>
          </a:prstGeom>
          <a:solidFill>
            <a:srgbClr val="EAF1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94944" y="1828800"/>
            <a:ext cx="2267712" cy="128016"/>
          </a:xfrm>
          <a:prstGeom prst="rect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59536" y="2084832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1–2 Prihod + kanali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859536" y="2816352"/>
            <a:ext cx="82296" cy="82296"/>
          </a:xfrm>
          <a:prstGeom prst="ellipse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05840" y="2743200"/>
            <a:ext cx="1783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F3A"/>
                </a:solidFill>
              </a:rPr>
              <a:t>Dinamičke cijene prilagođavaju sezonu, potražnju i provizije.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59536" y="3895344"/>
            <a:ext cx="82296" cy="82296"/>
          </a:xfrm>
          <a:prstGeom prst="ellipse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05840" y="3822192"/>
            <a:ext cx="1783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F3A"/>
                </a:solidFill>
              </a:rPr>
              <a:t>Channel manager u realnom vremenu mijenja cijene, kalendar i dostupnost na OTA portalima.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547872" y="1828800"/>
            <a:ext cx="2267712" cy="3529584"/>
          </a:xfrm>
          <a:prstGeom prst="roundRect">
            <a:avLst>
              <a:gd name="adj" fmla="val 6048"/>
            </a:avLst>
          </a:prstGeom>
          <a:solidFill>
            <a:srgbClr val="EAFBF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547872" y="1828800"/>
            <a:ext cx="2267712" cy="128016"/>
          </a:xfrm>
          <a:prstGeom prst="rect">
            <a:avLst/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12464" y="2084832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3–4 Rezervacija + poruke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3712464" y="2816352"/>
            <a:ext cx="82296" cy="82296"/>
          </a:xfrm>
          <a:prstGeom prst="ellipse">
            <a:avLst/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58768" y="2743200"/>
            <a:ext cx="1783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F3A"/>
                </a:solidFill>
              </a:rPr>
              <a:t>Rezervacija dolazi iz kanala u jedan PMS.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3712464" y="3895344"/>
            <a:ext cx="82296" cy="82296"/>
          </a:xfrm>
          <a:prstGeom prst="ellipse">
            <a:avLst/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858768" y="3822192"/>
            <a:ext cx="1783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F3A"/>
                </a:solidFill>
              </a:rPr>
              <a:t>Gost odmah dobiva potvrdu, pre-arrival poruke i check-in instrukcije.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391656" y="1828800"/>
            <a:ext cx="2267712" cy="3529584"/>
          </a:xfrm>
          <a:prstGeom prst="roundRect">
            <a:avLst>
              <a:gd name="adj" fmla="val 6048"/>
            </a:avLst>
          </a:prstGeom>
          <a:solidFill>
            <a:srgbClr val="FFF4D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391656" y="1828800"/>
            <a:ext cx="2267712" cy="128016"/>
          </a:xfrm>
          <a:prstGeom prst="rect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56248" y="2084832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5–6 eVisitor + pristojba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6556248" y="2816352"/>
            <a:ext cx="82296" cy="82296"/>
          </a:xfrm>
          <a:prstGeom prst="ellipse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02552" y="2743200"/>
            <a:ext cx="1783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F3A"/>
                </a:solidFill>
              </a:rPr>
              <a:t>Podaci gosta prolaze u eVisitor bez ručnog prepisivanja.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6556248" y="3895344"/>
            <a:ext cx="82296" cy="82296"/>
          </a:xfrm>
          <a:prstGeom prst="ellipse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702552" y="3822192"/>
            <a:ext cx="1783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F3A"/>
                </a:solidFill>
              </a:rPr>
              <a:t>Boravišna pristojba i status prijave vezani su uz rezervaciju.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9235440" y="1828800"/>
            <a:ext cx="2267712" cy="3529584"/>
          </a:xfrm>
          <a:prstGeom prst="roundRect">
            <a:avLst>
              <a:gd name="adj" fmla="val 6048"/>
            </a:avLst>
          </a:prstGeom>
          <a:solidFill>
            <a:srgbClr val="FFF7E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235440" y="1828800"/>
            <a:ext cx="2267712" cy="128016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400032" y="2084832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7–9 Pristup + dolazak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9400032" y="2816352"/>
            <a:ext cx="82296" cy="82296"/>
          </a:xfrm>
          <a:prstGeom prst="ellipse">
            <a:avLst/>
          </a:prstGeom>
          <a:solidFill>
            <a:srgbClr val="FF8A3D"/>
          </a:solidFill>
          <a:ln w="12700">
            <a:solidFill>
              <a:srgbClr val="FF8A3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546336" y="2743200"/>
            <a:ext cx="1783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F3A"/>
                </a:solidFill>
              </a:rPr>
              <a:t>Za svaku rezervaciju generira se vremenski ograničen PIN za bravu.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9400032" y="3895344"/>
            <a:ext cx="82296" cy="82296"/>
          </a:xfrm>
          <a:prstGeom prst="ellipse">
            <a:avLst/>
          </a:prstGeom>
          <a:solidFill>
            <a:srgbClr val="FF8A3D"/>
          </a:solidFill>
          <a:ln w="12700">
            <a:solidFill>
              <a:srgbClr val="FF8A3D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9546336" y="3822192"/>
            <a:ext cx="1783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F3A"/>
                </a:solidFill>
              </a:rPr>
              <a:t>Gost prima sve informacije i samostalno dolazi u apartman.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731520" y="568756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B6473"/>
                </a:solidFill>
              </a:rPr>
              <a:t>Tipični automatski output prema gostu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731520" y="5980176"/>
            <a:ext cx="1517904" cy="310896"/>
          </a:xfrm>
          <a:prstGeom prst="roundRect">
            <a:avLst>
              <a:gd name="adj" fmla="val 35294"/>
            </a:avLst>
          </a:prstGeom>
          <a:solidFill>
            <a:srgbClr val="12C6DA"/>
          </a:solidFill>
          <a:ln w="12700">
            <a:solidFill>
              <a:srgbClr val="12C6D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31520" y="6016752"/>
            <a:ext cx="15179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B1F3A"/>
                </a:solidFill>
              </a:rPr>
              <a:t>Potvrda rezervacije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2359152" y="5980176"/>
            <a:ext cx="1133856" cy="310896"/>
          </a:xfrm>
          <a:prstGeom prst="roundRect">
            <a:avLst>
              <a:gd name="adj" fmla="val 35294"/>
            </a:avLst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359152" y="6016752"/>
            <a:ext cx="11338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B1F3A"/>
                </a:solidFill>
              </a:rPr>
              <a:t>Check-in link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3584448" y="5980176"/>
            <a:ext cx="932688" cy="310896"/>
          </a:xfrm>
          <a:prstGeom prst="roundRect">
            <a:avLst>
              <a:gd name="adj" fmla="val 35294"/>
            </a:avLst>
          </a:prstGeom>
          <a:solidFill>
            <a:srgbClr val="FF8A3D"/>
          </a:solidFill>
          <a:ln w="12700">
            <a:solidFill>
              <a:srgbClr val="FF8A3D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584448" y="6016752"/>
            <a:ext cx="932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PIN / ulaz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4608576" y="5980176"/>
            <a:ext cx="1097280" cy="310896"/>
          </a:xfrm>
          <a:prstGeom prst="roundRect">
            <a:avLst>
              <a:gd name="adj" fmla="val 35294"/>
            </a:avLst>
          </a:prstGeom>
          <a:solidFill>
            <a:srgbClr val="2C3D5C"/>
          </a:solidFill>
          <a:ln w="12700">
            <a:solidFill>
              <a:srgbClr val="2C3D5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608576" y="601675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Kućna pravila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5833872" y="5980176"/>
            <a:ext cx="1444752" cy="310896"/>
          </a:xfrm>
          <a:prstGeom prst="roundRect">
            <a:avLst>
              <a:gd name="adj" fmla="val 35294"/>
            </a:avLst>
          </a:prstGeom>
          <a:solidFill>
            <a:srgbClr val="2C3D5C"/>
          </a:solidFill>
          <a:ln w="12700">
            <a:solidFill>
              <a:srgbClr val="2C3D5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833872" y="6016752"/>
            <a:ext cx="1444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Lokacija i parking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658368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Faza 2 — checkout, čišćenje i novi ciklus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12648" y="1170432"/>
            <a:ext cx="9601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3"/>
                </a:solidFill>
              </a:rPr>
              <a:t>Nakon boravka automatizacija prelazi iz gostujućeg iskustva u operativnu pripremu jedinice za sljedeću rezervaciju.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3163824" y="2825496"/>
            <a:ext cx="91440" cy="164592"/>
          </a:xfrm>
          <a:prstGeom prst="chevron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843016" y="2825496"/>
            <a:ext cx="91440" cy="164592"/>
          </a:xfrm>
          <a:prstGeom prst="chevron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522208" y="2825496"/>
            <a:ext cx="91440" cy="164592"/>
          </a:xfrm>
          <a:prstGeom prst="chevron">
            <a:avLst/>
          </a:prstGeom>
          <a:solidFill>
            <a:srgbClr val="6CA56D"/>
          </a:solidFill>
          <a:ln w="12700">
            <a:solidFill>
              <a:srgbClr val="6CA56D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173968" y="2825496"/>
            <a:ext cx="91440" cy="164592"/>
          </a:xfrm>
          <a:prstGeom prst="chevron">
            <a:avLst/>
          </a:prstGeom>
          <a:solidFill>
            <a:srgbClr val="1565FF"/>
          </a:solidFill>
          <a:ln w="12700">
            <a:solidFill>
              <a:srgbClr val="156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94944" y="2176272"/>
            <a:ext cx="2423160" cy="3127248"/>
          </a:xfrm>
          <a:prstGeom prst="roundRect">
            <a:avLst>
              <a:gd name="adj" fmla="val 5660"/>
            </a:avLst>
          </a:prstGeom>
          <a:solidFill>
            <a:srgbClr val="FFF4D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94944" y="2176272"/>
            <a:ext cx="2423160" cy="128016"/>
          </a:xfrm>
          <a:prstGeom prst="rect">
            <a:avLst/>
          </a:prstGeom>
          <a:solidFill>
            <a:srgbClr val="FFB11A"/>
          </a:solidFill>
          <a:ln w="12700">
            <a:solidFill>
              <a:srgbClr val="FFB11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59536" y="2441448"/>
            <a:ext cx="20574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9 Gost je u objektu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59536" y="3063240"/>
            <a:ext cx="205740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F3A"/>
                </a:solidFill>
              </a:rPr>
              <a:t>Boravak počinje bez ručne predaje ključeva. Sve informacije o pristupu i pravilima već su poslane kroz automatiziranu komunikaciju.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364992" y="2176272"/>
            <a:ext cx="2423160" cy="3127248"/>
          </a:xfrm>
          <a:prstGeom prst="roundRect">
            <a:avLst>
              <a:gd name="adj" fmla="val 5660"/>
            </a:avLst>
          </a:prstGeom>
          <a:solidFill>
            <a:srgbClr val="EEF9F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64992" y="2176272"/>
            <a:ext cx="2423160" cy="128016"/>
          </a:xfrm>
          <a:prstGeom prst="rect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529584" y="2441448"/>
            <a:ext cx="20574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10 Dan prije odlaska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529584" y="3063240"/>
            <a:ext cx="205740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F3A"/>
                </a:solidFill>
              </a:rPr>
              <a:t>Sustav automatski aktivira sljedeći korak: dodjelu čistačice i pripremu objekta za turnover.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044184" y="2176272"/>
            <a:ext cx="2423160" cy="3127248"/>
          </a:xfrm>
          <a:prstGeom prst="roundRect">
            <a:avLst>
              <a:gd name="adj" fmla="val 5660"/>
            </a:avLst>
          </a:prstGeom>
          <a:solidFill>
            <a:srgbClr val="EEF9F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044184" y="2176272"/>
            <a:ext cx="2423160" cy="128016"/>
          </a:xfrm>
          <a:prstGeom prst="rect">
            <a:avLst/>
          </a:prstGeom>
          <a:solidFill>
            <a:srgbClr val="1BB56C"/>
          </a:solidFill>
          <a:ln w="12700">
            <a:solidFill>
              <a:srgbClr val="1BB56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08776" y="2441448"/>
            <a:ext cx="20574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11–12 Checkout + čišćenje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208776" y="3063240"/>
            <a:ext cx="205740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F3A"/>
                </a:solidFill>
              </a:rPr>
              <a:t>Auto check-out zatvara status boravka, a mobilna aplikacija čistačici šalje zadatak, status jedinice i detaljne upute za čišćenje.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8723376" y="2176272"/>
            <a:ext cx="2423160" cy="3127248"/>
          </a:xfrm>
          <a:prstGeom prst="roundRect">
            <a:avLst>
              <a:gd name="adj" fmla="val 5660"/>
            </a:avLst>
          </a:prstGeom>
          <a:solidFill>
            <a:srgbClr val="EEF9F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723376" y="2176272"/>
            <a:ext cx="2423160" cy="128016"/>
          </a:xfrm>
          <a:prstGeom prst="rect">
            <a:avLst/>
          </a:prstGeom>
          <a:solidFill>
            <a:srgbClr val="6CA56D"/>
          </a:solidFill>
          <a:ln w="12700">
            <a:solidFill>
              <a:srgbClr val="6CA56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887968" y="2441448"/>
            <a:ext cx="20574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13–14 QA i reset procesa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8887968" y="3063240"/>
            <a:ext cx="205740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F3A"/>
                </a:solidFill>
              </a:rPr>
              <a:t>Čistačica šalje slike ili potvrdu izvedenog posla, call centar / kontrola kvalitete provjerava čistoću, a jedinica se vraća u novi ciklus cijena, kalendara i rezervacija.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786384" y="5669280"/>
            <a:ext cx="10607040" cy="658368"/>
          </a:xfrm>
          <a:prstGeom prst="roundRect">
            <a:avLst>
              <a:gd name="adj" fmla="val 22222"/>
            </a:avLst>
          </a:prstGeom>
          <a:solidFill>
            <a:srgbClr val="FFFFFF"/>
          </a:solidFill>
          <a:ln w="12700">
            <a:solidFill>
              <a:srgbClr val="D8E2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005840" y="5870448"/>
            <a:ext cx="10195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80" b="1" dirty="0">
                <a:solidFill>
                  <a:srgbClr val="0B1F3A"/>
                </a:solidFill>
              </a:rPr>
              <a:t>Rezultat: gost odlazi, jedinica je očišćena, kvaliteta potvrđena, a MyRent odmah vraća objekt u prodaju s ažurnim cijenama i kalendarima.</a:t>
            </a:r>
            <a:endParaRPr lang="en-US" sz="14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MyRent automatizacija procesa</dc:title>
  <dc:subject>MyRent process presentation</dc:subject>
  <dc:creator>OpenAI</dc:creator>
  <cp:lastModifiedBy>OpenAI</cp:lastModifiedBy>
  <cp:revision>1</cp:revision>
  <dcterms:created xsi:type="dcterms:W3CDTF">2026-03-23T08:56:50Z</dcterms:created>
  <dcterms:modified xsi:type="dcterms:W3CDTF">2026-03-23T08:56:50Z</dcterms:modified>
</cp:coreProperties>
</file>