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  <p:sldId id="2584" r:id="rId25"/>
    <p:sldId id="2585" r:id="rId26"/>
    <p:sldId id="2586" r:id="rId27"/>
    <p:sldId id="2587" r:id="rId28"/>
    <p:sldId id="25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izirani proces upravljanja privatnim smještajem s MyRenta platformom" id="{8C9B2DC1-BD05-412C-A054-9566274DBBC7}">
          <p14:sldIdLst>
            <p14:sldId id="2561"/>
            <p14:sldId id="2562"/>
          </p14:sldIdLst>
        </p14:section>
        <p14:section name="Automatske i dinamične cijene za maksimalnu profitabilnost" id="{EF4A60D2-3A0D-4331-83ED-94658C62F435}">
          <p14:sldIdLst>
            <p14:sldId id="2563"/>
            <p14:sldId id="2564"/>
            <p14:sldId id="2565"/>
          </p14:sldIdLst>
        </p14:section>
        <p14:section name="Channel manager: sinkronizacija kalendara i cijena na svim booking portalima" id="{1CB073E0-FB58-47DF-8726-70E18D87E8F7}">
          <p14:sldIdLst>
            <p14:sldId id="2566"/>
            <p14:sldId id="2567"/>
            <p14:sldId id="2568"/>
          </p14:sldIdLst>
        </p14:section>
        <p14:section name="Obrada rezervacije i automatizirana komunikacija prema gostu" id="{D9A3449E-6468-424D-B33D-783F8EFB48D9}">
          <p14:sldIdLst>
            <p14:sldId id="2569"/>
            <p14:sldId id="2570"/>
            <p14:sldId id="2571"/>
          </p14:sldIdLst>
        </p14:section>
        <p14:section name="Automatizirana administracija: prijava u eVisitor i naplata boravišne pristojbe" id="{1458DCA6-F792-4BD2-8372-CC564D78550E}">
          <p14:sldIdLst>
            <p14:sldId id="2572"/>
            <p14:sldId id="2573"/>
            <p14:sldId id="2574"/>
          </p14:sldIdLst>
        </p14:section>
        <p14:section name="Pametna sigurnost: automatsko programiranje PIN-a za pametnu bravu i informiranje gosta" id="{A9871EBF-EAF7-4D12-8FC3-33E86BA8E416}">
          <p14:sldIdLst>
            <p14:sldId id="2575"/>
            <p14:sldId id="2576"/>
            <p14:sldId id="2577"/>
          </p14:sldIdLst>
        </p14:section>
        <p14:section name="Dolazak gosta i autonomno iskustvo boravka" id="{F36A148C-10B7-488F-BA88-6B694EFB56E3}">
          <p14:sldIdLst>
            <p14:sldId id="2578"/>
            <p14:sldId id="2579"/>
            <p14:sldId id="2580"/>
          </p14:sldIdLst>
        </p14:section>
        <p14:section name="Automatska organizacija čišćenja i pametni check-out proces" id="{0C7826F7-78E0-4A64-A4FD-D6D667F18380}">
          <p14:sldIdLst>
            <p14:sldId id="2581"/>
            <p14:sldId id="2582"/>
            <p14:sldId id="2583"/>
            <p14:sldId id="2584"/>
          </p14:sldIdLst>
        </p14:section>
        <p14:section name="Kontrolna provjera kvalitete i povratak procesa na početak" id="{13208C6A-C3C2-4C56-90BE-1B3631F76566}">
          <p14:sldIdLst>
            <p14:sldId id="2585"/>
            <p14:sldId id="2586"/>
            <p14:sldId id="2587"/>
          </p14:sldIdLst>
        </p14:section>
        <p14:section name="Zaključak: MyRenta digitalizira i optimizira upravljanje privatnim smještajem" id="{2ABD7A96-7A3C-474A-859A-1B5C0DCE7C9F}">
          <p14:sldIdLst>
            <p14:sldId id="25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60027-06CA-4947-B51E-231512692E17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3F14F-5B8E-471C-8BFC-7B8146F942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Automatsko upravljanje cijenama</a:t>
          </a:r>
        </a:p>
      </dgm:t>
    </dgm:pt>
    <dgm:pt modelId="{656F68A6-F0D7-4350-A666-6312A628238F}" type="parTrans" cxnId="{087B6661-7081-4616-961C-D3E409363F23}">
      <dgm:prSet/>
      <dgm:spPr/>
      <dgm:t>
        <a:bodyPr/>
        <a:lstStyle/>
        <a:p>
          <a:endParaRPr lang="en-US"/>
        </a:p>
      </dgm:t>
    </dgm:pt>
    <dgm:pt modelId="{2C5AEB29-809E-44B5-A929-F2BD5E96E1D9}" type="sibTrans" cxnId="{087B6661-7081-4616-961C-D3E409363F2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EE046770-AE89-4BF7-BB9B-CF23BDC567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MyRenta koristi dinamične algoritme za automatsko prilagođavanje cijena, povećavajući profitabilnost domaćina.</a:t>
          </a:r>
        </a:p>
      </dgm:t>
    </dgm:pt>
    <dgm:pt modelId="{E7D3A54A-E3CC-4227-A056-6CAF7D8FEF28}" type="parTrans" cxnId="{0FBB5A05-CC18-4DFA-8EE3-7556068B4280}">
      <dgm:prSet/>
      <dgm:spPr/>
      <dgm:t>
        <a:bodyPr/>
        <a:lstStyle/>
        <a:p>
          <a:endParaRPr lang="en-US"/>
        </a:p>
      </dgm:t>
    </dgm:pt>
    <dgm:pt modelId="{5A4A17DD-2242-4316-93CD-FF60A40BA62D}" type="sibTrans" cxnId="{0FBB5A05-CC18-4DFA-8EE3-7556068B4280}">
      <dgm:prSet/>
      <dgm:spPr/>
      <dgm:t>
        <a:bodyPr/>
        <a:lstStyle/>
        <a:p>
          <a:endParaRPr lang="en-US"/>
        </a:p>
      </dgm:t>
    </dgm:pt>
    <dgm:pt modelId="{F755DE70-D84B-4EF2-AAAB-1C8A51581FB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Sinkronizacija kalendara</a:t>
          </a:r>
        </a:p>
      </dgm:t>
    </dgm:pt>
    <dgm:pt modelId="{13EE1DA3-3511-4609-B0A6-8ED854DBCA6F}" type="parTrans" cxnId="{43DECDFF-F82A-477D-A436-07B3401C14BF}">
      <dgm:prSet/>
      <dgm:spPr/>
      <dgm:t>
        <a:bodyPr/>
        <a:lstStyle/>
        <a:p>
          <a:endParaRPr lang="en-US"/>
        </a:p>
      </dgm:t>
    </dgm:pt>
    <dgm:pt modelId="{6C65A92F-7319-401D-BE81-EF0C237493F1}" type="sibTrans" cxnId="{43DECDFF-F82A-477D-A436-07B3401C14B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C1D3C0D2-7815-4BB0-8F87-D930D38138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Platforma omogućuje jednostavnu sinkronizaciju kalendara za učinkovito upravljanje rezervacijama bez sukoba.</a:t>
          </a:r>
        </a:p>
      </dgm:t>
    </dgm:pt>
    <dgm:pt modelId="{5A201A63-6201-47B6-9987-3D6C693779B9}" type="parTrans" cxnId="{3B9BCC9C-2BC3-4749-A386-9283B5ADD0FC}">
      <dgm:prSet/>
      <dgm:spPr/>
      <dgm:t>
        <a:bodyPr/>
        <a:lstStyle/>
        <a:p>
          <a:endParaRPr lang="en-US"/>
        </a:p>
      </dgm:t>
    </dgm:pt>
    <dgm:pt modelId="{709525FB-2EF4-41D4-81A4-94A5DE3FA672}" type="sibTrans" cxnId="{3B9BCC9C-2BC3-4749-A386-9283B5ADD0FC}">
      <dgm:prSet/>
      <dgm:spPr/>
      <dgm:t>
        <a:bodyPr/>
        <a:lstStyle/>
        <a:p>
          <a:endParaRPr lang="en-US"/>
        </a:p>
      </dgm:t>
    </dgm:pt>
    <dgm:pt modelId="{36129401-84CD-4FA9-8B55-10E8755278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Automatizirana komunikacija s gostima</a:t>
          </a:r>
        </a:p>
      </dgm:t>
    </dgm:pt>
    <dgm:pt modelId="{C92B16FF-2C9E-47F9-BD01-BC0701280A71}" type="parTrans" cxnId="{4B471D25-7117-4BFC-BC7B-44AC3663A68B}">
      <dgm:prSet/>
      <dgm:spPr/>
      <dgm:t>
        <a:bodyPr/>
        <a:lstStyle/>
        <a:p>
          <a:endParaRPr lang="en-US"/>
        </a:p>
      </dgm:t>
    </dgm:pt>
    <dgm:pt modelId="{EC7F97A7-AAC2-4B12-AD5F-E54C5F394A31}" type="sibTrans" cxnId="{4B471D25-7117-4BFC-BC7B-44AC3663A68B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6970249-6BC2-46AA-9755-3A0BBD9204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MyRenta automatizira odgovore i obavijesti, poboljšavajući iskustvo gostiju i smanjujući rad domaćina.</a:t>
          </a:r>
        </a:p>
      </dgm:t>
    </dgm:pt>
    <dgm:pt modelId="{95522712-F063-4331-BA7B-09E1F281768A}" type="parTrans" cxnId="{62EEB402-D5F7-4CED-A051-12EBDF55F7D4}">
      <dgm:prSet/>
      <dgm:spPr/>
      <dgm:t>
        <a:bodyPr/>
        <a:lstStyle/>
        <a:p>
          <a:endParaRPr lang="en-US"/>
        </a:p>
      </dgm:t>
    </dgm:pt>
    <dgm:pt modelId="{681B75D2-86C1-4080-B7E4-669A076755D5}" type="sibTrans" cxnId="{62EEB402-D5F7-4CED-A051-12EBDF55F7D4}">
      <dgm:prSet/>
      <dgm:spPr/>
      <dgm:t>
        <a:bodyPr/>
        <a:lstStyle/>
        <a:p>
          <a:endParaRPr lang="en-US"/>
        </a:p>
      </dgm:t>
    </dgm:pt>
    <dgm:pt modelId="{B11A3752-3355-46A5-9CAE-3C09EC45CB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Sigurnosne inovacije</a:t>
          </a:r>
        </a:p>
      </dgm:t>
    </dgm:pt>
    <dgm:pt modelId="{F912FAFD-9826-4294-94F5-9F10D5B56623}" type="parTrans" cxnId="{6A3EE247-0229-4F3E-AD5A-2AEF003D5EB2}">
      <dgm:prSet/>
      <dgm:spPr/>
      <dgm:t>
        <a:bodyPr/>
        <a:lstStyle/>
        <a:p>
          <a:endParaRPr lang="en-US"/>
        </a:p>
      </dgm:t>
    </dgm:pt>
    <dgm:pt modelId="{C6D3230A-0485-48BC-84CD-82BA20B16679}" type="sibTrans" cxnId="{6A3EE247-0229-4F3E-AD5A-2AEF003D5EB2}">
      <dgm:prSet/>
      <dgm:spPr/>
      <dgm:t>
        <a:bodyPr/>
        <a:lstStyle/>
        <a:p>
          <a:endParaRPr lang="en-US"/>
        </a:p>
      </dgm:t>
    </dgm:pt>
    <dgm:pt modelId="{200682E6-E132-4B43-950A-34CF5B8324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Uvođenje pametnih brava i sigurnosnih tehnologija povećava sigurnost i pristupačnost smještaja.</a:t>
          </a:r>
        </a:p>
      </dgm:t>
    </dgm:pt>
    <dgm:pt modelId="{D88AB574-7C04-43E9-BCD0-93E4C0C66608}" type="parTrans" cxnId="{F7775F28-1863-4A95-8C53-718F7AF27D02}">
      <dgm:prSet/>
      <dgm:spPr/>
      <dgm:t>
        <a:bodyPr/>
        <a:lstStyle/>
        <a:p>
          <a:endParaRPr lang="en-US"/>
        </a:p>
      </dgm:t>
    </dgm:pt>
    <dgm:pt modelId="{EC11387B-7DA0-449F-8D1D-6D51DF00D94F}" type="sibTrans" cxnId="{F7775F28-1863-4A95-8C53-718F7AF27D02}">
      <dgm:prSet/>
      <dgm:spPr/>
      <dgm:t>
        <a:bodyPr/>
        <a:lstStyle/>
        <a:p>
          <a:endParaRPr lang="en-US"/>
        </a:p>
      </dgm:t>
    </dgm:pt>
    <dgm:pt modelId="{5165BEDE-0FD3-483D-B604-E43267C4BB51}" type="pres">
      <dgm:prSet presAssocID="{7C760027-06CA-4947-B51E-231512692E17}" presName="Name0" presStyleCnt="0">
        <dgm:presLayoutVars>
          <dgm:dir/>
          <dgm:resizeHandles val="exact"/>
        </dgm:presLayoutVars>
      </dgm:prSet>
      <dgm:spPr/>
    </dgm:pt>
    <dgm:pt modelId="{E4A5D778-CE11-4004-AA12-82150A381FFC}" type="pres">
      <dgm:prSet presAssocID="{9AC3F14F-5B8E-471C-8BFC-7B8146F94265}" presName="compNode" presStyleCnt="0"/>
      <dgm:spPr/>
    </dgm:pt>
    <dgm:pt modelId="{1C623EEF-8D0C-44AB-9186-7D0AF384B31F}" type="pres">
      <dgm:prSet presAssocID="{9AC3F14F-5B8E-471C-8BFC-7B8146F94265}" presName="pictRect" presStyleLbl="revTx" presStyleIdx="0" presStyleCnt="8">
        <dgm:presLayoutVars>
          <dgm:chMax val="0"/>
          <dgm:bulletEnabled/>
        </dgm:presLayoutVars>
      </dgm:prSet>
      <dgm:spPr/>
    </dgm:pt>
    <dgm:pt modelId="{C4FC5064-F835-49E2-826C-9C2533A6CD11}" type="pres">
      <dgm:prSet presAssocID="{9AC3F14F-5B8E-471C-8BFC-7B8146F94265}" presName="textRect" presStyleLbl="revTx" presStyleIdx="1" presStyleCnt="8">
        <dgm:presLayoutVars>
          <dgm:bulletEnabled/>
        </dgm:presLayoutVars>
      </dgm:prSet>
      <dgm:spPr/>
    </dgm:pt>
    <dgm:pt modelId="{4F9732D2-A1CD-4A29-B1B3-8EF7F7B97D07}" type="pres">
      <dgm:prSet presAssocID="{2C5AEB29-809E-44B5-A929-F2BD5E96E1D9}" presName="sibTrans" presStyleLbl="sibTrans2D1" presStyleIdx="0" presStyleCnt="0"/>
      <dgm:spPr/>
    </dgm:pt>
    <dgm:pt modelId="{41A56287-C528-4311-BC61-16F0CA1FEE34}" type="pres">
      <dgm:prSet presAssocID="{F755DE70-D84B-4EF2-AAAB-1C8A51581FB4}" presName="compNode" presStyleCnt="0"/>
      <dgm:spPr/>
    </dgm:pt>
    <dgm:pt modelId="{4D8A08BC-56EA-48E8-82A1-B42E4757BB95}" type="pres">
      <dgm:prSet presAssocID="{F755DE70-D84B-4EF2-AAAB-1C8A51581FB4}" presName="pictRect" presStyleLbl="revTx" presStyleIdx="2" presStyleCnt="8">
        <dgm:presLayoutVars>
          <dgm:chMax val="0"/>
          <dgm:bulletEnabled/>
        </dgm:presLayoutVars>
      </dgm:prSet>
      <dgm:spPr/>
    </dgm:pt>
    <dgm:pt modelId="{60C4FDC1-0E37-4FAA-B6E4-A3334D979EC7}" type="pres">
      <dgm:prSet presAssocID="{F755DE70-D84B-4EF2-AAAB-1C8A51581FB4}" presName="textRect" presStyleLbl="revTx" presStyleIdx="3" presStyleCnt="8">
        <dgm:presLayoutVars>
          <dgm:bulletEnabled/>
        </dgm:presLayoutVars>
      </dgm:prSet>
      <dgm:spPr/>
    </dgm:pt>
    <dgm:pt modelId="{0CC07CB5-2D80-4579-A303-2064035532F5}" type="pres">
      <dgm:prSet presAssocID="{6C65A92F-7319-401D-BE81-EF0C237493F1}" presName="sibTrans" presStyleLbl="sibTrans2D1" presStyleIdx="0" presStyleCnt="0"/>
      <dgm:spPr/>
    </dgm:pt>
    <dgm:pt modelId="{73914396-BB7B-45CD-ADBC-4F53D661CC8B}" type="pres">
      <dgm:prSet presAssocID="{36129401-84CD-4FA9-8B55-10E8755278AC}" presName="compNode" presStyleCnt="0"/>
      <dgm:spPr/>
    </dgm:pt>
    <dgm:pt modelId="{8292F755-9CCA-471E-AEFE-12E4D831403D}" type="pres">
      <dgm:prSet presAssocID="{36129401-84CD-4FA9-8B55-10E8755278AC}" presName="pictRect" presStyleLbl="revTx" presStyleIdx="4" presStyleCnt="8">
        <dgm:presLayoutVars>
          <dgm:chMax val="0"/>
          <dgm:bulletEnabled/>
        </dgm:presLayoutVars>
      </dgm:prSet>
      <dgm:spPr/>
    </dgm:pt>
    <dgm:pt modelId="{D8628910-0856-4501-94CD-E0C51B592A95}" type="pres">
      <dgm:prSet presAssocID="{36129401-84CD-4FA9-8B55-10E8755278AC}" presName="textRect" presStyleLbl="revTx" presStyleIdx="5" presStyleCnt="8">
        <dgm:presLayoutVars>
          <dgm:bulletEnabled/>
        </dgm:presLayoutVars>
      </dgm:prSet>
      <dgm:spPr/>
    </dgm:pt>
    <dgm:pt modelId="{A942E29F-FB7F-4906-BECC-896FB5F40A4F}" type="pres">
      <dgm:prSet presAssocID="{EC7F97A7-AAC2-4B12-AD5F-E54C5F394A31}" presName="sibTrans" presStyleLbl="sibTrans2D1" presStyleIdx="0" presStyleCnt="0"/>
      <dgm:spPr/>
    </dgm:pt>
    <dgm:pt modelId="{7E58E949-8205-4343-9FC3-BD7AE212A978}" type="pres">
      <dgm:prSet presAssocID="{B11A3752-3355-46A5-9CAE-3C09EC45CB17}" presName="compNode" presStyleCnt="0"/>
      <dgm:spPr/>
    </dgm:pt>
    <dgm:pt modelId="{E94E3B60-6455-4890-9924-46CA31EE5CC6}" type="pres">
      <dgm:prSet presAssocID="{B11A3752-3355-46A5-9CAE-3C09EC45CB17}" presName="pictRect" presStyleLbl="revTx" presStyleIdx="6" presStyleCnt="8">
        <dgm:presLayoutVars>
          <dgm:chMax val="0"/>
          <dgm:bulletEnabled/>
        </dgm:presLayoutVars>
      </dgm:prSet>
      <dgm:spPr/>
    </dgm:pt>
    <dgm:pt modelId="{EF76D402-7BDB-41E4-83C5-A9A99C18DD8A}" type="pres">
      <dgm:prSet presAssocID="{B11A3752-3355-46A5-9CAE-3C09EC45CB17}" presName="textRect" presStyleLbl="revTx" presStyleIdx="7" presStyleCnt="8">
        <dgm:presLayoutVars>
          <dgm:bulletEnabled/>
        </dgm:presLayoutVars>
      </dgm:prSet>
      <dgm:spPr/>
    </dgm:pt>
  </dgm:ptLst>
  <dgm:cxnLst>
    <dgm:cxn modelId="{62EEB402-D5F7-4CED-A051-12EBDF55F7D4}" srcId="{36129401-84CD-4FA9-8B55-10E8755278AC}" destId="{26970249-6BC2-46AA-9755-3A0BBD9204AE}" srcOrd="0" destOrd="0" parTransId="{95522712-F063-4331-BA7B-09E1F281768A}" sibTransId="{681B75D2-86C1-4080-B7E4-669A076755D5}"/>
    <dgm:cxn modelId="{05DB0804-CC87-40FB-BF9B-473DD169E50B}" type="presOf" srcId="{6C65A92F-7319-401D-BE81-EF0C237493F1}" destId="{0CC07CB5-2D80-4579-A303-2064035532F5}" srcOrd="0" destOrd="0" presId="urn:microsoft.com/office/officeart/2024/3/layout/hArchList1"/>
    <dgm:cxn modelId="{0FBB5A05-CC18-4DFA-8EE3-7556068B4280}" srcId="{9AC3F14F-5B8E-471C-8BFC-7B8146F94265}" destId="{EE046770-AE89-4BF7-BB9B-CF23BDC56793}" srcOrd="0" destOrd="0" parTransId="{E7D3A54A-E3CC-4227-A056-6CAF7D8FEF28}" sibTransId="{5A4A17DD-2242-4316-93CD-FF60A40BA62D}"/>
    <dgm:cxn modelId="{17F32C09-1237-46AA-805E-FA72B8CFB422}" type="presOf" srcId="{36129401-84CD-4FA9-8B55-10E8755278AC}" destId="{8292F755-9CCA-471E-AEFE-12E4D831403D}" srcOrd="0" destOrd="0" presId="urn:microsoft.com/office/officeart/2024/3/layout/hArchList1"/>
    <dgm:cxn modelId="{4B471D25-7117-4BFC-BC7B-44AC3663A68B}" srcId="{7C760027-06CA-4947-B51E-231512692E17}" destId="{36129401-84CD-4FA9-8B55-10E8755278AC}" srcOrd="2" destOrd="0" parTransId="{C92B16FF-2C9E-47F9-BD01-BC0701280A71}" sibTransId="{EC7F97A7-AAC2-4B12-AD5F-E54C5F394A31}"/>
    <dgm:cxn modelId="{F7775F28-1863-4A95-8C53-718F7AF27D02}" srcId="{B11A3752-3355-46A5-9CAE-3C09EC45CB17}" destId="{200682E6-E132-4B43-950A-34CF5B832455}" srcOrd="0" destOrd="0" parTransId="{D88AB574-7C04-43E9-BCD0-93E4C0C66608}" sibTransId="{EC11387B-7DA0-449F-8D1D-6D51DF00D94F}"/>
    <dgm:cxn modelId="{087B6661-7081-4616-961C-D3E409363F23}" srcId="{7C760027-06CA-4947-B51E-231512692E17}" destId="{9AC3F14F-5B8E-471C-8BFC-7B8146F94265}" srcOrd="0" destOrd="0" parTransId="{656F68A6-F0D7-4350-A666-6312A628238F}" sibTransId="{2C5AEB29-809E-44B5-A929-F2BD5E96E1D9}"/>
    <dgm:cxn modelId="{6A3EE247-0229-4F3E-AD5A-2AEF003D5EB2}" srcId="{7C760027-06CA-4947-B51E-231512692E17}" destId="{B11A3752-3355-46A5-9CAE-3C09EC45CB17}" srcOrd="3" destOrd="0" parTransId="{F912FAFD-9826-4294-94F5-9F10D5B56623}" sibTransId="{C6D3230A-0485-48BC-84CD-82BA20B16679}"/>
    <dgm:cxn modelId="{132B8B4C-A659-43CE-B3F3-6EEA2B3D4901}" type="presOf" srcId="{B11A3752-3355-46A5-9CAE-3C09EC45CB17}" destId="{E94E3B60-6455-4890-9924-46CA31EE5CC6}" srcOrd="0" destOrd="0" presId="urn:microsoft.com/office/officeart/2024/3/layout/hArchList1"/>
    <dgm:cxn modelId="{A12F134F-9A85-4E4E-9FF7-BAF5F77BEC87}" type="presOf" srcId="{2C5AEB29-809E-44B5-A929-F2BD5E96E1D9}" destId="{4F9732D2-A1CD-4A29-B1B3-8EF7F7B97D07}" srcOrd="0" destOrd="0" presId="urn:microsoft.com/office/officeart/2024/3/layout/hArchList1"/>
    <dgm:cxn modelId="{CE672452-BAF2-4D3D-8E1C-84D7DB64857D}" type="presOf" srcId="{9AC3F14F-5B8E-471C-8BFC-7B8146F94265}" destId="{1C623EEF-8D0C-44AB-9186-7D0AF384B31F}" srcOrd="0" destOrd="0" presId="urn:microsoft.com/office/officeart/2024/3/layout/hArchList1"/>
    <dgm:cxn modelId="{57E4D17C-51E1-45A1-8A22-6253916F7983}" type="presOf" srcId="{F755DE70-D84B-4EF2-AAAB-1C8A51581FB4}" destId="{4D8A08BC-56EA-48E8-82A1-B42E4757BB95}" srcOrd="0" destOrd="0" presId="urn:microsoft.com/office/officeart/2024/3/layout/hArchList1"/>
    <dgm:cxn modelId="{023AA28F-C382-4B38-B58D-9A40ED7BE89F}" type="presOf" srcId="{EE046770-AE89-4BF7-BB9B-CF23BDC56793}" destId="{C4FC5064-F835-49E2-826C-9C2533A6CD11}" srcOrd="0" destOrd="0" presId="urn:microsoft.com/office/officeart/2024/3/layout/hArchList1"/>
    <dgm:cxn modelId="{3B9BCC9C-2BC3-4749-A386-9283B5ADD0FC}" srcId="{F755DE70-D84B-4EF2-AAAB-1C8A51581FB4}" destId="{C1D3C0D2-7815-4BB0-8F87-D930D38138FA}" srcOrd="0" destOrd="0" parTransId="{5A201A63-6201-47B6-9987-3D6C693779B9}" sibTransId="{709525FB-2EF4-41D4-81A4-94A5DE3FA672}"/>
    <dgm:cxn modelId="{74ED52B8-93B7-4FB1-A7C2-8FDEFE91A523}" type="presOf" srcId="{C1D3C0D2-7815-4BB0-8F87-D930D38138FA}" destId="{60C4FDC1-0E37-4FAA-B6E4-A3334D979EC7}" srcOrd="0" destOrd="0" presId="urn:microsoft.com/office/officeart/2024/3/layout/hArchList1"/>
    <dgm:cxn modelId="{14580EEE-29DD-4227-9F7A-5363B0560E88}" type="presOf" srcId="{200682E6-E132-4B43-950A-34CF5B832455}" destId="{EF76D402-7BDB-41E4-83C5-A9A99C18DD8A}" srcOrd="0" destOrd="0" presId="urn:microsoft.com/office/officeart/2024/3/layout/hArchList1"/>
    <dgm:cxn modelId="{3659F3F2-D390-4756-B2FA-D34ED664963F}" type="presOf" srcId="{EC7F97A7-AAC2-4B12-AD5F-E54C5F394A31}" destId="{A942E29F-FB7F-4906-BECC-896FB5F40A4F}" srcOrd="0" destOrd="0" presId="urn:microsoft.com/office/officeart/2024/3/layout/hArchList1"/>
    <dgm:cxn modelId="{D92F2BF8-EE43-4190-BD50-953C96BD8824}" type="presOf" srcId="{26970249-6BC2-46AA-9755-3A0BBD9204AE}" destId="{D8628910-0856-4501-94CD-E0C51B592A95}" srcOrd="0" destOrd="0" presId="urn:microsoft.com/office/officeart/2024/3/layout/hArchList1"/>
    <dgm:cxn modelId="{0ED1E1FB-455E-4023-9854-A9DF27EAB98A}" type="presOf" srcId="{7C760027-06CA-4947-B51E-231512692E17}" destId="{5165BEDE-0FD3-483D-B604-E43267C4BB51}" srcOrd="0" destOrd="0" presId="urn:microsoft.com/office/officeart/2024/3/layout/hArchList1"/>
    <dgm:cxn modelId="{43DECDFF-F82A-477D-A436-07B3401C14BF}" srcId="{7C760027-06CA-4947-B51E-231512692E17}" destId="{F755DE70-D84B-4EF2-AAAB-1C8A51581FB4}" srcOrd="1" destOrd="0" parTransId="{13EE1DA3-3511-4609-B0A6-8ED854DBCA6F}" sibTransId="{6C65A92F-7319-401D-BE81-EF0C237493F1}"/>
    <dgm:cxn modelId="{E2BDA85A-3DE5-451E-9505-332C04638025}" type="presParOf" srcId="{5165BEDE-0FD3-483D-B604-E43267C4BB51}" destId="{E4A5D778-CE11-4004-AA12-82150A381FFC}" srcOrd="0" destOrd="0" presId="urn:microsoft.com/office/officeart/2024/3/layout/hArchList1"/>
    <dgm:cxn modelId="{5FEDD048-A730-4B88-883A-EB78D85BE505}" type="presParOf" srcId="{E4A5D778-CE11-4004-AA12-82150A381FFC}" destId="{1C623EEF-8D0C-44AB-9186-7D0AF384B31F}" srcOrd="0" destOrd="0" presId="urn:microsoft.com/office/officeart/2024/3/layout/hArchList1"/>
    <dgm:cxn modelId="{0222D411-8BF8-40DB-A83E-436E1D6BE4A9}" type="presParOf" srcId="{E4A5D778-CE11-4004-AA12-82150A381FFC}" destId="{C4FC5064-F835-49E2-826C-9C2533A6CD11}" srcOrd="1" destOrd="0" presId="urn:microsoft.com/office/officeart/2024/3/layout/hArchList1"/>
    <dgm:cxn modelId="{67F3C928-A4E1-4892-93DA-D4984C2EEF62}" type="presParOf" srcId="{5165BEDE-0FD3-483D-B604-E43267C4BB51}" destId="{4F9732D2-A1CD-4A29-B1B3-8EF7F7B97D07}" srcOrd="1" destOrd="0" presId="urn:microsoft.com/office/officeart/2024/3/layout/hArchList1"/>
    <dgm:cxn modelId="{9E8878D7-0923-404D-9D1E-8E7FB930444B}" type="presParOf" srcId="{5165BEDE-0FD3-483D-B604-E43267C4BB51}" destId="{41A56287-C528-4311-BC61-16F0CA1FEE34}" srcOrd="2" destOrd="0" presId="urn:microsoft.com/office/officeart/2024/3/layout/hArchList1"/>
    <dgm:cxn modelId="{6DDC6917-BAD3-4F3B-A062-D479F4F47286}" type="presParOf" srcId="{41A56287-C528-4311-BC61-16F0CA1FEE34}" destId="{4D8A08BC-56EA-48E8-82A1-B42E4757BB95}" srcOrd="0" destOrd="0" presId="urn:microsoft.com/office/officeart/2024/3/layout/hArchList1"/>
    <dgm:cxn modelId="{30BA166C-F242-4D18-A326-D6DBC41B0672}" type="presParOf" srcId="{41A56287-C528-4311-BC61-16F0CA1FEE34}" destId="{60C4FDC1-0E37-4FAA-B6E4-A3334D979EC7}" srcOrd="1" destOrd="0" presId="urn:microsoft.com/office/officeart/2024/3/layout/hArchList1"/>
    <dgm:cxn modelId="{40DF02CE-B947-4BC0-9750-9EF6C9E3E043}" type="presParOf" srcId="{5165BEDE-0FD3-483D-B604-E43267C4BB51}" destId="{0CC07CB5-2D80-4579-A303-2064035532F5}" srcOrd="3" destOrd="0" presId="urn:microsoft.com/office/officeart/2024/3/layout/hArchList1"/>
    <dgm:cxn modelId="{D171C6C4-605E-46B3-9020-6A0187037D33}" type="presParOf" srcId="{5165BEDE-0FD3-483D-B604-E43267C4BB51}" destId="{73914396-BB7B-45CD-ADBC-4F53D661CC8B}" srcOrd="4" destOrd="0" presId="urn:microsoft.com/office/officeart/2024/3/layout/hArchList1"/>
    <dgm:cxn modelId="{733DE201-7129-4F93-B440-0C5892F99EB4}" type="presParOf" srcId="{73914396-BB7B-45CD-ADBC-4F53D661CC8B}" destId="{8292F755-9CCA-471E-AEFE-12E4D831403D}" srcOrd="0" destOrd="0" presId="urn:microsoft.com/office/officeart/2024/3/layout/hArchList1"/>
    <dgm:cxn modelId="{F36BA115-2867-46EB-8F92-90A05D2C83E4}" type="presParOf" srcId="{73914396-BB7B-45CD-ADBC-4F53D661CC8B}" destId="{D8628910-0856-4501-94CD-E0C51B592A95}" srcOrd="1" destOrd="0" presId="urn:microsoft.com/office/officeart/2024/3/layout/hArchList1"/>
    <dgm:cxn modelId="{B681E5CE-FCD0-43D4-83A5-CA0C8E80A520}" type="presParOf" srcId="{5165BEDE-0FD3-483D-B604-E43267C4BB51}" destId="{A942E29F-FB7F-4906-BECC-896FB5F40A4F}" srcOrd="5" destOrd="0" presId="urn:microsoft.com/office/officeart/2024/3/layout/hArchList1"/>
    <dgm:cxn modelId="{F730720C-F21A-498C-8B2A-B0E9EC27062A}" type="presParOf" srcId="{5165BEDE-0FD3-483D-B604-E43267C4BB51}" destId="{7E58E949-8205-4343-9FC3-BD7AE212A978}" srcOrd="6" destOrd="0" presId="urn:microsoft.com/office/officeart/2024/3/layout/hArchList1"/>
    <dgm:cxn modelId="{EF1B6F10-1C64-4DC7-8300-4E15285DE71B}" type="presParOf" srcId="{7E58E949-8205-4343-9FC3-BD7AE212A978}" destId="{E94E3B60-6455-4890-9924-46CA31EE5CC6}" srcOrd="0" destOrd="0" presId="urn:microsoft.com/office/officeart/2024/3/layout/hArchList1"/>
    <dgm:cxn modelId="{38371EDA-C673-4B26-9358-7811057001DB}" type="presParOf" srcId="{7E58E949-8205-4343-9FC3-BD7AE212A978}" destId="{EF76D402-7BDB-41E4-83C5-A9A99C18DD8A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3EEF-8D0C-44AB-9186-7D0AF384B31F}">
      <dsp:nvSpPr>
        <dsp:cNvPr id="0" name=""/>
        <dsp:cNvSpPr/>
      </dsp:nvSpPr>
      <dsp:spPr>
        <a:xfrm>
          <a:off x="0" y="0"/>
          <a:ext cx="2516508" cy="88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Automatsko upravljanje cijenama</a:t>
          </a:r>
        </a:p>
      </dsp:txBody>
      <dsp:txXfrm>
        <a:off x="0" y="0"/>
        <a:ext cx="2516508" cy="885271"/>
      </dsp:txXfrm>
    </dsp:sp>
    <dsp:sp modelId="{C4FC5064-F835-49E2-826C-9C2533A6CD11}">
      <dsp:nvSpPr>
        <dsp:cNvPr id="0" name=""/>
        <dsp:cNvSpPr/>
      </dsp:nvSpPr>
      <dsp:spPr>
        <a:xfrm>
          <a:off x="0" y="885271"/>
          <a:ext cx="2516508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MyRenta koristi dinamične algoritme za automatsko prilagođavanje cijena, povećavajući profitabilnost domaćina.</a:t>
          </a:r>
        </a:p>
      </dsp:txBody>
      <dsp:txXfrm>
        <a:off x="0" y="885271"/>
        <a:ext cx="2516508" cy="2001185"/>
      </dsp:txXfrm>
    </dsp:sp>
    <dsp:sp modelId="{4D8A08BC-56EA-48E8-82A1-B42E4757BB95}">
      <dsp:nvSpPr>
        <dsp:cNvPr id="0" name=""/>
        <dsp:cNvSpPr/>
      </dsp:nvSpPr>
      <dsp:spPr>
        <a:xfrm>
          <a:off x="2768158" y="0"/>
          <a:ext cx="2516508" cy="88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Sinkronizacija kalendara</a:t>
          </a:r>
        </a:p>
      </dsp:txBody>
      <dsp:txXfrm>
        <a:off x="2768158" y="0"/>
        <a:ext cx="2516508" cy="885271"/>
      </dsp:txXfrm>
    </dsp:sp>
    <dsp:sp modelId="{60C4FDC1-0E37-4FAA-B6E4-A3334D979EC7}">
      <dsp:nvSpPr>
        <dsp:cNvPr id="0" name=""/>
        <dsp:cNvSpPr/>
      </dsp:nvSpPr>
      <dsp:spPr>
        <a:xfrm>
          <a:off x="2768158" y="885271"/>
          <a:ext cx="2516508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Platforma omogućuje jednostavnu sinkronizaciju kalendara za učinkovito upravljanje rezervacijama bez sukoba.</a:t>
          </a:r>
        </a:p>
      </dsp:txBody>
      <dsp:txXfrm>
        <a:off x="2768158" y="885271"/>
        <a:ext cx="2516508" cy="2001185"/>
      </dsp:txXfrm>
    </dsp:sp>
    <dsp:sp modelId="{8292F755-9CCA-471E-AEFE-12E4D831403D}">
      <dsp:nvSpPr>
        <dsp:cNvPr id="0" name=""/>
        <dsp:cNvSpPr/>
      </dsp:nvSpPr>
      <dsp:spPr>
        <a:xfrm>
          <a:off x="5536317" y="0"/>
          <a:ext cx="2516508" cy="88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Automatizirana komunikacija s gostima</a:t>
          </a:r>
        </a:p>
      </dsp:txBody>
      <dsp:txXfrm>
        <a:off x="5536317" y="0"/>
        <a:ext cx="2516508" cy="885271"/>
      </dsp:txXfrm>
    </dsp:sp>
    <dsp:sp modelId="{D8628910-0856-4501-94CD-E0C51B592A95}">
      <dsp:nvSpPr>
        <dsp:cNvPr id="0" name=""/>
        <dsp:cNvSpPr/>
      </dsp:nvSpPr>
      <dsp:spPr>
        <a:xfrm>
          <a:off x="5536317" y="885271"/>
          <a:ext cx="2516508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MyRenta automatizira odgovore i obavijesti, poboljšavajući iskustvo gostiju i smanjujući rad domaćina.</a:t>
          </a:r>
        </a:p>
      </dsp:txBody>
      <dsp:txXfrm>
        <a:off x="5536317" y="885271"/>
        <a:ext cx="2516508" cy="2001185"/>
      </dsp:txXfrm>
    </dsp:sp>
    <dsp:sp modelId="{E94E3B60-6455-4890-9924-46CA31EE5CC6}">
      <dsp:nvSpPr>
        <dsp:cNvPr id="0" name=""/>
        <dsp:cNvSpPr/>
      </dsp:nvSpPr>
      <dsp:spPr>
        <a:xfrm>
          <a:off x="8304476" y="0"/>
          <a:ext cx="2516508" cy="88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Sigurnosne inovacije</a:t>
          </a:r>
        </a:p>
      </dsp:txBody>
      <dsp:txXfrm>
        <a:off x="8304476" y="0"/>
        <a:ext cx="2516508" cy="885271"/>
      </dsp:txXfrm>
    </dsp:sp>
    <dsp:sp modelId="{EF76D402-7BDB-41E4-83C5-A9A99C18DD8A}">
      <dsp:nvSpPr>
        <dsp:cNvPr id="0" name=""/>
        <dsp:cNvSpPr/>
      </dsp:nvSpPr>
      <dsp:spPr>
        <a:xfrm>
          <a:off x="8304476" y="885271"/>
          <a:ext cx="2516508" cy="2001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Uvođenje pametnih brava i sigurnosnih tehnologija povećava sigurnost i pristupačnost smještaja.</a:t>
          </a:r>
        </a:p>
      </dsp:txBody>
      <dsp:txXfrm>
        <a:off x="8304476" y="885271"/>
        <a:ext cx="2516508" cy="200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45370-D30E-4124-A9CE-66A308DAB6C4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A5B3-90D9-4BCC-81A3-118379275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4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Sadržaj generiran uz AI možda nije točan.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8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Automatizirani sustav prihvaća i bilježi rezervacije bez potrebe za ručnim unosom, što smanjuje vrijeme obrade za oko 50%. Integracija s booking portalima omogućuje trenutno evidentiranje podataka, što rezultira preciznijim kalendarima i smanjenjem pogrešaka prilikom unosa.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1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Personalizirane poruke koje se automatski šalju gostima povećavaju zadovoljstvo i smanjuju broj upita putem e-maila ili telefona. Automatizacija komunikacije pruža pravovremene informacije o potvrdi rezervacije, uputama za dolazak i pravilima smještaja, smanjujući administrativni teret domaćina i podižući korisničko iskustvo.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2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Automatska prijava gosta u eVisitor sustav, Automatsko obračunavanje i naplata boravišne pristojbe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70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Automatizacija prijave gosta u eVisitor sudjeluje u pravovremenom izvještavanju nadležnim tijelima, čime se poštuju zakonske obveze i izbjegavaju kazne. Ovaj proces smanjuje administrativni rad domaćina i povećava sigurnost u upravljanju podacima.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58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Sustav automatski proračunava boravišnu pristojbu prema važećim tarifama i knihama boravka, te inicira naplate, eliminirajući mogućnost ljudske pogreške i kašnjenja. To donosi transparentnost i pojačava financijsku kontrolu vlasnicima smještaja.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9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Generiranje jedinstvenog PIN-a za gostov ulazak, Automatsko slanje informacija za siguran check-in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6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Sustav generira jedinstvene, vremenski ograničene PIN kodove za svakog gosta što povećava sigurnost i smanjuje potrebu za fizičkim predajama ključeva. Trendovi pokazuju da ovakve metode smanjuju broj neželjenih ulazaka i omogućuju fleksibilniji dolazak gostiju.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3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Automatizirana slanja sadrže upute za upotrebu PIN-a i sigurnosne savjete, što smanjuje broj problema prilikom dolaska i potrebu za dodatnom podrškom. To povećava samostalnost gosta i zadovoljstvo uslugom.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92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Samostalni ulazak u apartman bez fizičke prisutnosti domaćina, Podrška gostu tijekom boravka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74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Sustavi za samostalni ulazak omogućuju gostima da uđu u smještaj bez kontakta s domaćinom, što smanjuje logističke komplikacije i omogućuje fleksibilnost u dobu dolaska. Studije zadovoljstva pokazuju povećanje ocjena gostiju za 10-15% u smještajima koji nude autonomni ulazak.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3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Automatske i dinamične cijene za maksimalnu profitabilnost
 Channel manager: sinkronizacija kalendara i cijena na svim booking portalima
 Obrada rezervacije i automatizirana komunikacija prema gostu
 Automatizirana administracija: prijava u eVisitor i naplata boravišne pristojbe
 Pametna sigurnost: automatsko programiranje PIN-a za pametnu bravu i informiranje gosta
 Dolazak gosta i autonomno iskustvo boravka
 Automatska organizacija čišćenja i pametni check-out proces
 Kontrolna provjera kvalitete i povratak procesa na početak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79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Digitalni kanali i automatizirani sustavi pružaju gostima brze odgovore na često postavljana pitanja i mogu detektirati potrebe za intervencijom u realnom vremenu. Takva podrška podiže ukupnu kvalitetu boravka i može smanjiti broj pritužbi i negativnih recenzija.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5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Dodjeljivanje čistačice i slanje informacija dan prije odlaska gosta, Automatski check-out bez potrebe za osobnim kontaktom, Pametna aplikacija za čistačicu s uputama i provjera čistoće putem slika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42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Sustav automatski dodjeljuje zadatke čišćenja i šalje detaljne informacije čišćenicama dan prije odlaska gosta. Ovo planiranje doprinosi većoj koordinaciji i smanjenju kašnjenja u pripremi smještaja za nove goste.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56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Automatizirani check-out procesi omogućuju gostima nesmetan odlazak bez potrebe za tradicionalnim predajama ključeva ili ispunjavanjem papira. To doprinosi bržoj rotaciji i ugodnijem iskustvu, uz smanjenje operativnih troškova.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96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Mobilna aplikacija vodi čistačice kroz specifične zadatke prema tipu smještaja i omogućuje slanje fotografija kao dokaz izvršenog čišćenja, poboljšavajući transparentnost i kontrolu kvalitete. Ova tehnologija povećava zadovoljstvo gostiju i smanjuje broj reklamacija za 15%.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77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Call centar provjerava čistoću na temelju slika, Restart ciklusa: ažuriranje cijena, kalendara i spremnost za nove rezervacije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0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Call centar koristi slike poslane od čistačica za vizualnu evaluaciju kvalitete prije dolaska novog gosta, čime se osigurava visoka razina standarda i smanjuju negativna iskustva. Ova dodatna provjera omogućuje pravovremene korektivne mjere i povećava ukupnu pouzdanost procesa.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1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Nakon završetka boravka i čišćenja, sustav pokreće novi ciklus ažuriranjem dostupnosti, prilagođavanjem cijena i pripremom sustava za nove rezervacije. Ovaj kontinuirani loop omogućava stalnu optimizaciju operacija i maksimalnu iskorištenost kapaciteta.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022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Ukratko, MyRenta platforma omogućuje automatsko i dinamično upravljanje cijenama, sinkronizaciju kalendara, automatiziranu komunikaciju s gostima te sigurnosne inovacije poput pametnih brava. Sve to osigurava maksimalnu profitabilnost, učinkovitost i ugodno iskustvo za domaćine i goste, čineći upravljanje privatnim smještajem jednostavnijim i modernijim.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8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Algoritmi za izračun cijena u stvarnom vremenu, Prilagodba cijena prema potražnji i sezoni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2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Moderni algoritmi za dinamično određivanje cijena analiziraju različite čimbenike u stvarnom vremenu, uključujući lokalne događaje, konkurentske cijene, popunjenost kalendara i povijesne podatke potražnje. Primjena strojne inteligencije omogućava optimizaciju cijena s ciljem maksimizacije uređene dobiti i zauzetosti, što dovodi do povećanja prihoda za 15-25% u usporedbi s fiksnim cijenama.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5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Sezonske osobitosti i fluktuacije potražnje ključni su parametri za prilagođavanje cijena smještaja. Povećanje cijena tijekom visokih sezona može značajno povećati prihode, dok smanjenje cijena u niskim sezonama može povećati popunjenost. Podaci pokazuju da ažuriranje cijena barem jednom tjedno, s posebnim naglaskom na blagdane i lokalne događaje, može povećati popunjenost za čak 20%.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2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Automatsko ažuriranje dostupnosti i cijena na Airbnb, Booking, Expedia i drugim portalima, Prevencija overbookinga i povećanje vidljivosti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02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Channel manager automatski sinkronizira kalendare i cijene na više platformi, smanjujući ljudsku pogrešku i rizik od neuusklađenosti. Ova automatizacija povećava efikasnost upravljanja smještajem, smanjujući vrijeme potrebno za ručno unošenje podataka i omogućavajući vlasnicima da istovremeno djeluju na nekoliko portala. Statistike pokazuju smanjenje overbookinga za preko 70% zahvaljujući sinkronizaciji.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1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---
Automatizirani sustavi obavještavaju vlasnike i portale o zauzetosti objekta u stvarnom vremenu, čime se izbjegavaju sukobi rezervacija. Integrirani algoritmi također optimiziraju postavke vidljivosti prema potražnji i učestalosti pregleda, što može povećati broj rezervacija i vidljivost na platformama do 30%.
Izvor slike: generirano umjetnom inteligencijom AI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4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Prihvat i evidencija rezervacije, Automatsko slanje personaliziranih poruka za potvrdu i informacije o check-inu preko portala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68E08-5118-47DC-B639-44818E3B2C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819400"/>
            <a:ext cx="5029200" cy="1295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270248"/>
            <a:ext cx="5029200" cy="68580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16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190056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1CED7D0-671B-7F63-5130-E35828AB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40668"/>
            <a:ext cx="6932507" cy="113583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2A82A9B-9EBD-0A77-F607-E839D43652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9" y="2743200"/>
            <a:ext cx="6932508" cy="3419856"/>
          </a:xfrm>
          <a:noFill/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2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82C81-1CE9-A2E1-1417-0667434DF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FC3A-D237-7CAA-92EF-DF9B810EB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B383-8CF2-6BB2-8F46-605FE9710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3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1028700" indent="-342900"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B878F-3C07-D360-EC90-8FEFB87A77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8733C-68A4-04E1-A968-B5C15E3F7E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9E97-1DED-CCA3-AF67-F1BAD79A81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2EDB1F-A73E-55BD-6BDA-F6497810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24" y="855636"/>
            <a:ext cx="5796484" cy="10707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A4047690-7015-54CB-752C-C1C7BE42D7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08024" y="2057400"/>
            <a:ext cx="5798176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1DA00E-F240-EC85-5E2B-4DE591F61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sz="900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ED5FCE3-5050-A9AE-69B1-6AAB64B6317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05380" y="6346745"/>
            <a:ext cx="17623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15DD76-F653-F74F-4DCD-674241F38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50612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0852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85287"/>
            <a:ext cx="4973865" cy="147022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1385287"/>
            <a:ext cx="5181600" cy="3491513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DAA7E-55EA-19E9-ECC7-C74FE582C0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3C363-6C3B-E28D-06F5-AB2EC53D7B8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3258A-CFF4-775F-A29D-30D91D4A5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20333"/>
            <a:ext cx="7208520" cy="575068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084" y="1600200"/>
            <a:ext cx="5735507" cy="2590800"/>
          </a:xfrm>
        </p:spPr>
        <p:txBody>
          <a:bodyPr/>
          <a:lstStyle>
            <a:lvl1pPr indent="0">
              <a:buNone/>
              <a:defRPr/>
            </a:lvl1pPr>
            <a:lvl2pPr indent="0">
              <a:buNone/>
              <a:defRPr/>
            </a:lvl2pPr>
            <a:lvl3pPr indent="0">
              <a:buNone/>
              <a:defRPr/>
            </a:lvl3pPr>
            <a:lvl4pPr indent="0">
              <a:buNone/>
              <a:defRPr/>
            </a:lvl4pPr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391C811-7699-F021-4CCB-539ACAD0B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8871" y="6343955"/>
            <a:ext cx="2739181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D4E6C4-6819-0DF7-D9C4-34177C161B9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785216" y="6343954"/>
            <a:ext cx="22026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8998F3-C99E-11E5-BC33-937A455B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2179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6113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1388700"/>
            <a:ext cx="3859262" cy="408358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6010" y="1389134"/>
            <a:ext cx="6357117" cy="408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56440-14E3-7B9A-D161-08AB10B8DC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A7CF-81AE-0AC6-B47B-E2C1EA9D9A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578E8-BCF2-BF9D-84B5-AA93D14D0D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7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050111"/>
            <a:ext cx="3425026" cy="397710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1050111"/>
            <a:ext cx="6705601" cy="49406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C54C37D-3064-C3C9-078B-4FC8A705F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277C0F5-D964-B2D1-0F39-EC17AB07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4182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685799"/>
            <a:ext cx="3276601" cy="547725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1" y="685800"/>
            <a:ext cx="6858000" cy="5477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77C0F-A50D-ABB1-D91B-F877E2E829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0A937-543E-BBB8-39DD-1E9A45291F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C33EC-C7FC-72B4-C208-8BA6FD4B58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7171" y="687492"/>
            <a:ext cx="7500648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11" r="-1501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89055" y="2983064"/>
            <a:ext cx="2625774" cy="318744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A72B8-D6F1-AF2B-DF03-17FD2A737E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DF5D5-DF03-873F-A2DA-E5C0EF793F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C7DB-FD9D-21A6-66CB-087260FBA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909A06-A364-5E3D-6D27-7FAA213C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2" y="1830774"/>
            <a:ext cx="10827328" cy="4332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E58F-1A72-99FC-BFB5-C1A7E18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93EAD-9C49-0E73-60D2-E95D760F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1C29A-9EE1-5B40-D317-4A98FF03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12268"/>
            <a:ext cx="3953296" cy="112727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5800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691" b="-980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5012267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2910-904E-268B-43B3-CAE9F2E4A0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EBCC-AB7F-E034-5C1D-1AFF70FC780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EE381-D50D-08D2-2D1B-9E61241A22B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6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953296" cy="112727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6009" y="685800"/>
            <a:ext cx="6350191" cy="11507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212152"/>
            <a:ext cx="10827330" cy="394019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364" b="-813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51189-9025-E7C1-B611-A7A2BD03B4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EA616-DF83-AFFF-BC05-5AF6783B358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BF149-C859-79EF-0D12-15B124182A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6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494" y="687492"/>
            <a:ext cx="4516298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7969" r="-5796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B16A7-2B91-9487-82EB-D7D5121984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7B84B-FBFC-D589-881E-D4EA9886A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3CF0F-496C-B902-B8FD-2D816F5CB7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7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94" y="687492"/>
            <a:ext cx="6308414" cy="201761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494" y="2997200"/>
            <a:ext cx="6308414" cy="3165856"/>
          </a:xfrm>
        </p:spPr>
        <p:txBody>
          <a:bodyPr>
            <a:normAutofit/>
          </a:bodyPr>
          <a:lstStyle>
            <a:lvl1pPr marL="457200" indent="-457200">
              <a:buFont typeface="+mj-lt"/>
              <a:buNone/>
              <a:defRPr sz="1400"/>
            </a:lvl1pPr>
            <a:lvl2pPr marL="571500" indent="-342900">
              <a:buFont typeface="+mj-lt"/>
              <a:buNone/>
              <a:defRPr sz="1200"/>
            </a:lvl2pPr>
            <a:lvl3pPr marL="800100" indent="-342900">
              <a:buFont typeface="+mj-lt"/>
              <a:buNone/>
              <a:defRPr sz="1100"/>
            </a:lvl3pPr>
            <a:lvl4pPr marL="1028700" indent="-342900">
              <a:buFont typeface="+mj-lt"/>
              <a:buNone/>
              <a:defRPr sz="1050"/>
            </a:lvl4pPr>
            <a:lvl5pPr>
              <a:buFont typeface="+mj-lt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26684C-23E4-F6A1-5A03-70AE7BEA72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6407" y="687492"/>
            <a:ext cx="3878100" cy="5483016"/>
          </a:xfrm>
          <a:custGeom>
            <a:avLst/>
            <a:gdLst>
              <a:gd name="connsiteX0" fmla="*/ 0 w 4565591"/>
              <a:gd name="connsiteY0" fmla="*/ 0 h 6858000"/>
              <a:gd name="connsiteX1" fmla="*/ 4565591 w 4565591"/>
              <a:gd name="connsiteY1" fmla="*/ 0 h 6858000"/>
              <a:gd name="connsiteX2" fmla="*/ 4565591 w 4565591"/>
              <a:gd name="connsiteY2" fmla="*/ 6858000 h 6858000"/>
              <a:gd name="connsiteX3" fmla="*/ 0 w 45655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5591" h="6858000">
                <a:moveTo>
                  <a:pt x="0" y="0"/>
                </a:moveTo>
                <a:lnTo>
                  <a:pt x="4565591" y="0"/>
                </a:lnTo>
                <a:lnTo>
                  <a:pt x="456559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5737" r="-7573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D054A-88D2-8AC5-BB55-C59F527695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5A21E-8763-2E88-7470-09E43DCB775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9C91-F0A3-3A11-A3D6-7F34DD79D6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22" y="687494"/>
            <a:ext cx="5662983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871" y="687492"/>
            <a:ext cx="4452410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518" r="-595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1522" y="2053560"/>
            <a:ext cx="567160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F20DA-AED3-283F-9A9E-1F1BCED1D0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F5FD8-373C-BC99-B74A-71C2F138E4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579E-F3C4-55B0-6D77-9FEBF71C56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7EDD7B-DE6D-17E5-4381-530004EB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69" y="687494"/>
            <a:ext cx="6318225" cy="104929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676FB4F-B64E-DCC7-1309-42D58F28D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8871" y="2053560"/>
            <a:ext cx="6327847" cy="411694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4EF6A8B1-A24E-F193-B77A-9876D6702F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07542" y="687492"/>
            <a:ext cx="3805587" cy="5483013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197" r="-67197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FC07B-DBB3-6713-7446-1CB062A175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CE356-8F45-9528-A1A3-57FFB6F123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DD9CF-D579-D07B-C24D-5A89B1A420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3880757"/>
            <a:ext cx="2978729" cy="22823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732115"/>
            <a:ext cx="10827329" cy="27112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4535" b="-3999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2370" y="3880758"/>
            <a:ext cx="7404607" cy="22823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808D1-FDEB-C4DA-A78C-86E9E878FF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C3112-C844-AF9C-BD29-9F54BFB4BE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3455F-03AC-59D9-5F32-49E6590DEC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1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3443498" cy="233045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13267" y="685800"/>
            <a:ext cx="6892933" cy="233045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92F6E-55FC-C88B-734D-26D3B9923E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3636524"/>
            <a:ext cx="10827329" cy="2513999"/>
          </a:xfrm>
          <a:custGeom>
            <a:avLst/>
            <a:gdLst>
              <a:gd name="connsiteX0" fmla="*/ 0 w 12192000"/>
              <a:gd name="connsiteY0" fmla="*/ 0 h 3221477"/>
              <a:gd name="connsiteX1" fmla="*/ 12192000 w 12192000"/>
              <a:gd name="connsiteY1" fmla="*/ 0 h 3221477"/>
              <a:gd name="connsiteX2" fmla="*/ 12192000 w 12192000"/>
              <a:gd name="connsiteY2" fmla="*/ 3221477 h 3221477"/>
              <a:gd name="connsiteX3" fmla="*/ 0 w 12192000"/>
              <a:gd name="connsiteY3" fmla="*/ 3221477 h 322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21477">
                <a:moveTo>
                  <a:pt x="0" y="0"/>
                </a:moveTo>
                <a:lnTo>
                  <a:pt x="12192000" y="0"/>
                </a:lnTo>
                <a:lnTo>
                  <a:pt x="12192000" y="3221477"/>
                </a:lnTo>
                <a:lnTo>
                  <a:pt x="0" y="3221477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4491" b="-49353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1176D-6F59-6E6F-1B64-88FAB9F6DC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15A84-35DF-61C1-E0CD-9C9F5E85A15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D8B36-4FE1-E52B-160B-145190055F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9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65601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731" r="-8731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48599" y="1830773"/>
            <a:ext cx="3657601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74D3-4953-87AB-DEFD-DAE552B32F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4D3FF-FC3B-DF81-D68A-C24A7A51E7F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B140-6B27-A9E5-686F-E0A1260B13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2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B949F66-F66B-FD13-D580-BAAF491A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F64025-FA05-CC42-8294-F944BC95DD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1830774"/>
            <a:ext cx="5112329" cy="4332284"/>
          </a:xfrm>
          <a:custGeom>
            <a:avLst/>
            <a:gdLst>
              <a:gd name="connsiteX0" fmla="*/ 0 w 6460672"/>
              <a:gd name="connsiteY0" fmla="*/ 0 h 5029200"/>
              <a:gd name="connsiteX1" fmla="*/ 6460672 w 6460672"/>
              <a:gd name="connsiteY1" fmla="*/ 0 h 5029200"/>
              <a:gd name="connsiteX2" fmla="*/ 6460672 w 6460672"/>
              <a:gd name="connsiteY2" fmla="*/ 5029200 h 5029200"/>
              <a:gd name="connsiteX3" fmla="*/ 0 w 6460672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0672" h="5029200">
                <a:moveTo>
                  <a:pt x="0" y="0"/>
                </a:moveTo>
                <a:lnTo>
                  <a:pt x="6460672" y="0"/>
                </a:lnTo>
                <a:lnTo>
                  <a:pt x="6460672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363" r="-25363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2821" y="1830773"/>
            <a:ext cx="5143379" cy="4332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CDA6C-1820-A056-2B4A-240B4D831E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D0EB-A6DA-C46E-D18F-B61C44EF042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683A-634D-19CA-3758-07887799DC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71529"/>
            <a:ext cx="5257800" cy="1981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57800"/>
            <a:ext cx="5257800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85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74130" cy="126948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173850"/>
            <a:ext cx="4274130" cy="3963682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473" r="-3247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73333" y="685800"/>
            <a:ext cx="5932867" cy="547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79C85-F436-B8CC-25B1-1484A2E6D9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E5895-9C3C-E2ED-0696-017C51EB8F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0E32-BBC0-38C8-4A92-51464FFB2E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7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63" y="687493"/>
            <a:ext cx="6724438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87492"/>
            <a:ext cx="3435929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1918" r="-91918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3374" y="2419354"/>
            <a:ext cx="671421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4C21-9AE9-F631-7C47-0FF6C59427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4C698-492C-2FAD-95DB-969CC69A60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39C1F-4C6E-483B-915F-317EFA8BE9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01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687493"/>
            <a:ext cx="7379174" cy="14461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419354"/>
            <a:ext cx="7367953" cy="374370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A946DA-5AE8-39E2-3ADD-B8F06308C1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24022" y="687492"/>
            <a:ext cx="2789107" cy="5483016"/>
          </a:xfrm>
          <a:custGeom>
            <a:avLst/>
            <a:gdLst>
              <a:gd name="connsiteX0" fmla="*/ 0 w 8326323"/>
              <a:gd name="connsiteY0" fmla="*/ 0 h 6858000"/>
              <a:gd name="connsiteX1" fmla="*/ 8326323 w 8326323"/>
              <a:gd name="connsiteY1" fmla="*/ 0 h 6858000"/>
              <a:gd name="connsiteX2" fmla="*/ 8326323 w 8326323"/>
              <a:gd name="connsiteY2" fmla="*/ 6858000 h 6858000"/>
              <a:gd name="connsiteX3" fmla="*/ 0 w 83263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323" h="6858000">
                <a:moveTo>
                  <a:pt x="0" y="0"/>
                </a:moveTo>
                <a:lnTo>
                  <a:pt x="8326323" y="0"/>
                </a:lnTo>
                <a:lnTo>
                  <a:pt x="832632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4830" r="-124830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1B279-14F8-811B-68AF-FDEBF89CFB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87AEB-2562-14F9-A50E-AD7A31F76AD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BF552-6277-D4E7-9B98-D4080873F7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92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18" y="687493"/>
            <a:ext cx="7758911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494" y="687492"/>
            <a:ext cx="2360507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6574" r="-15657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54218" y="1953528"/>
            <a:ext cx="7750288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34294-24E0-2032-5C49-55BAB969D4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2AC9E-77BC-1AD2-8EB8-923CDF4BBE0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A8A83-D457-8B0A-7A32-F95024D8D5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3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3EC321-CEEB-C816-CF10-03F0A527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31" y="687493"/>
            <a:ext cx="8424453" cy="988908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F80EB41-3C35-A1B2-916F-477D2FDBA7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1953528"/>
            <a:ext cx="8415090" cy="420952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69355" y="687492"/>
            <a:ext cx="1722308" cy="5483016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3120" r="-23312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ABC3-6B6D-93A5-5D5C-31E2D53D3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7FF304-5BE8-9322-A906-1705F80BA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9EE94-4C42-847B-A24C-BB0C72B4D2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85800"/>
            <a:ext cx="2855064" cy="29726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3942324"/>
            <a:ext cx="2855065" cy="2206578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733" r="-1873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4267" y="687492"/>
            <a:ext cx="7348626" cy="548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D4A13-0539-3541-39AF-1B480EBA2F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ACC0E-954E-D09D-5796-336CDFE59B7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B00B6B-DAF9-BF70-8202-C26BBB5E74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4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6CE28-2F47-41A4-DF25-8AEC2F9F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5027214"/>
            <a:ext cx="7620000" cy="1135842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7B16B5-93A5-3ACF-80AB-6B1967DD6D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8872" y="2743201"/>
            <a:ext cx="5638800" cy="2284013"/>
          </a:xfrm>
        </p:spPr>
        <p:txBody>
          <a:bodyPr anchor="b"/>
          <a:lstStyle>
            <a:lvl1pPr marL="0" indent="0">
              <a:buNone/>
              <a:defRPr sz="13800"/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85172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4800600"/>
            <a:ext cx="5943600" cy="1388534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10000"/>
              </a:lnSpc>
              <a:defRPr lang="en-US" sz="2000" dirty="0">
                <a:latin typeface="+mn-lt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1" y="1676400"/>
            <a:ext cx="5943600" cy="31242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lnSpc>
                <a:spcPct val="90000"/>
              </a:lnSpc>
              <a:buNone/>
              <a:defRPr lang="en-US" sz="13800" b="0" dirty="0">
                <a:latin typeface="+mj-lt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016447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804" y="4191001"/>
            <a:ext cx="8470392" cy="1762537"/>
          </a:xfrm>
        </p:spPr>
        <p:txBody>
          <a:bodyPr anchor="t">
            <a:normAutofit/>
          </a:bodyPr>
          <a:lstStyle>
            <a:lvl1pPr algn="ctr">
              <a:lnSpc>
                <a:spcPct val="110000"/>
              </a:lnSpc>
              <a:defRPr lang="en-US" sz="2000" b="0" kern="1200" cap="all" spc="6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60804" y="694935"/>
            <a:ext cx="8470392" cy="3496065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13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497669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9147" y="1830774"/>
            <a:ext cx="9113707" cy="3196443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4000" b="0" cap="all" spc="600" baseline="0" dirty="0">
                <a:ea typeface="+mj-ea"/>
                <a:cs typeface="+mj-cs"/>
              </a:defRPr>
            </a:lvl1pPr>
            <a:lvl2pPr marL="228600" indent="0" algn="ctr">
              <a:lnSpc>
                <a:spcPct val="90000"/>
              </a:lnSpc>
              <a:buNone/>
              <a:defRPr lang="en-US" sz="2000" dirty="0"/>
            </a:lvl2pPr>
            <a:lvl3pPr marL="457200" indent="0" algn="ctr">
              <a:lnSpc>
                <a:spcPct val="90000"/>
              </a:lnSpc>
              <a:buNone/>
              <a:defRPr lang="en-US" sz="2000" dirty="0"/>
            </a:lvl3pPr>
            <a:lvl4pPr marL="685800" indent="0" algn="ctr">
              <a:lnSpc>
                <a:spcPct val="90000"/>
              </a:lnSpc>
              <a:buNone/>
              <a:defRPr lang="en-US" sz="2000" dirty="0"/>
            </a:lvl4pPr>
            <a:lvl5pPr marL="914400" indent="0" algn="ctr">
              <a:lnSpc>
                <a:spcPct val="90000"/>
              </a:lnSpc>
              <a:buNone/>
              <a:defRPr lang="en-US" sz="2000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326112-1BD1-F5C0-ED77-E41EEFB03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0" y="1142999"/>
            <a:ext cx="4807529" cy="31886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300B8C-A996-EF72-0213-6F8F90333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0" y="4560236"/>
            <a:ext cx="4807529" cy="78552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78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1325691"/>
            <a:ext cx="7169728" cy="4837366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4558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A9D377F-07AE-65AF-821F-A5C0F12804B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1" y="720332"/>
            <a:ext cx="6702552" cy="4306886"/>
          </a:xfrm>
        </p:spPr>
        <p:txBody>
          <a:bodyPr anchor="t">
            <a:normAutofit/>
          </a:bodyPr>
          <a:lstStyle>
            <a:lvl1pPr marL="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90000"/>
              </a:lnSpc>
              <a:buNone/>
              <a:defRPr lang="en-US" sz="4000" b="0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34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5400" y="5440680"/>
            <a:ext cx="6400800" cy="640080"/>
          </a:xfrm>
        </p:spPr>
        <p:txBody>
          <a:bodyPr anchor="ctr">
            <a:normAutofit/>
          </a:bodyPr>
          <a:lstStyle>
            <a:lvl1pPr algn="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05400" y="1600200"/>
            <a:ext cx="6400800" cy="3332480"/>
          </a:xfrm>
        </p:spPr>
        <p:txBody>
          <a:bodyPr anchor="b">
            <a:normAutofit/>
          </a:bodyPr>
          <a:lstStyle>
            <a:lvl1pPr marL="164592" indent="-164592" algn="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867380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93739-F149-35A6-ADA9-A0193DD6D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872" y="5440354"/>
            <a:ext cx="5102352" cy="669472"/>
          </a:xfrm>
        </p:spPr>
        <p:txBody>
          <a:bodyPr anchor="ctr"/>
          <a:lstStyle>
            <a:lvl1pPr>
              <a:lnSpc>
                <a:spcPct val="120000"/>
              </a:lnSpc>
              <a:defRPr sz="1600" spc="0" baseline="0"/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8872" y="914400"/>
            <a:ext cx="5102352" cy="420624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307363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43EF64-B72A-842D-443E-85E51FB9C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602480"/>
            <a:ext cx="6400800" cy="64008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648D1EC-4439-0A29-775B-BBF446B5FE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66850" y="1143000"/>
            <a:ext cx="9258300" cy="2951480"/>
          </a:xfrm>
        </p:spPr>
        <p:txBody>
          <a:bodyPr anchor="b">
            <a:normAutofit/>
          </a:bodyPr>
          <a:lstStyle>
            <a:lvl1pPr marL="164592" indent="-164592" algn="ctr">
              <a:lnSpc>
                <a:spcPct val="100000"/>
              </a:lnSpc>
              <a:spcBef>
                <a:spcPts val="0"/>
              </a:spcBef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4054432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48E0A-DAAD-770F-21DF-99504CDB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2"/>
            <a:ext cx="10827330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D5A5-84C3-7EDE-A8EB-2DE057DE46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6122" y="2057399"/>
            <a:ext cx="5140007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54150AE-A7C6-D328-35D7-F5B840930E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2" y="2057399"/>
            <a:ext cx="5140328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A833E-541C-85C6-BF1E-EC605C8F4B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C70C3-D6A0-EE88-649F-33534359824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95649-E940-A4B1-5901-B56C3AF3CD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1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B7E0276-8109-589D-7633-DD4218D7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0" y="694932"/>
            <a:ext cx="10827329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0" y="1954766"/>
            <a:ext cx="514741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774" y="1954766"/>
            <a:ext cx="514191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68456CB-E141-4FD9-87C3-ECEBF8A7D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0459" y="2788468"/>
            <a:ext cx="5145670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8C7E4C7-BE12-E106-3871-9FD922E346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5871" y="2788468"/>
            <a:ext cx="5140177" cy="3388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D6F2-E303-8711-DD86-38797649A73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E9AFB-293B-FDFA-726C-92E53E70E9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F8AA-F8D4-60EA-F11A-6775234BA5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7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A025B8-8BA0-89AA-4360-51FBAF2B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2" y="694932"/>
            <a:ext cx="10827328" cy="98596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C59BD1-7576-196A-D571-FD57E719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4E8B1-4F38-9B1B-6424-6BC2452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E196-21CE-CE9F-7563-03912CC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2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9ECF3-58F8-D0BC-147E-E4CFB492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39631-83CC-B848-B327-B33DAF5A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0C40-BA47-C8B9-46F3-E3616FAC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7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962398" cy="161618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590800"/>
            <a:ext cx="3962399" cy="357225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85800"/>
            <a:ext cx="6371491" cy="546812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64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8619" y="609601"/>
            <a:ext cx="5447581" cy="37683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8618" y="4662326"/>
            <a:ext cx="5447582" cy="158607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4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822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42643" cy="1624931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679" y="2826137"/>
            <a:ext cx="4230787" cy="3336920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0483" y="698756"/>
            <a:ext cx="6165717" cy="5442639"/>
          </a:xfrm>
          <a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37" r="-28837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43495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5417129" cy="1819664"/>
          </a:xfr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8871" y="3276599"/>
            <a:ext cx="10827329" cy="2886457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79F71-BB04-AC80-5A43-4718DF5050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1D9A8-162F-30DE-21D0-F531C2AC38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03FBD-DD44-33D2-4C38-3C6BF9FB5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4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706305"/>
            <a:ext cx="6370507" cy="184202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8871" y="2701660"/>
            <a:ext cx="6370507" cy="23255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DDBCCE-CCAB-448A-1E13-595ADE9E2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1252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C093BF-07F3-517D-599F-4A80C3D44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0885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1" y="529496"/>
            <a:ext cx="10827330" cy="990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71" y="5337048"/>
            <a:ext cx="10827329" cy="9875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3C616236-6C34-2AB3-9A30-9F0CB3F4E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2019299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622" b="-4719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2469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4600" y="609600"/>
            <a:ext cx="5188529" cy="495300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8504" y="5867400"/>
            <a:ext cx="5188529" cy="3775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A3E0057A-BBE1-599B-C438-DC65F9614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1" y="609600"/>
            <a:ext cx="4935358" cy="5638800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202" r="-502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8869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450" y="4038601"/>
            <a:ext cx="6587550" cy="220980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038601"/>
            <a:ext cx="3657600" cy="220979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870" y="609598"/>
            <a:ext cx="10827330" cy="2819402"/>
          </a:xfrm>
          <a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6486" b="-3232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1943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1514" y="2476500"/>
            <a:ext cx="7868972" cy="1905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800" dirty="0"/>
            </a:lvl1pPr>
          </a:lstStyle>
          <a:p>
            <a:pPr lvl="0"/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3789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8"/>
            <a:ext cx="10825637" cy="792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72" y="1676400"/>
            <a:ext cx="10825636" cy="44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D7982C74-1A7B-1EF6-C767-EC1102B8BC05}"/>
              </a:ext>
            </a:extLst>
          </p:cNvPr>
          <p:cNvSpPr/>
          <p:nvPr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C58F15E-3B29-FA0D-33D1-930904DB63AC}"/>
              </a:ext>
            </a:extLst>
          </p:cNvPr>
          <p:cNvSpPr/>
          <p:nvPr userDrawn="1"/>
        </p:nvSpPr>
        <p:spPr>
          <a:xfrm>
            <a:off x="11504507" y="0"/>
            <a:ext cx="6874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ACE51C6-D285-36B9-E05D-34304BF8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3929" y="6343955"/>
            <a:ext cx="2202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C65791-CE33-6F98-64A9-9C6803567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871" y="6343955"/>
            <a:ext cx="2739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C4E2BDE-BF41-53AE-AAF9-E1E0BE6AB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7097" y="6343955"/>
            <a:ext cx="357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AEAA3239-9EA4-4A65-A281-97F994456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0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7" orient="horz" pos="2160" userDrawn="1">
          <p15:clr>
            <a:srgbClr val="F26B43"/>
          </p15:clr>
        </p15:guide>
        <p15:guide id="28" pos="3840" userDrawn="1">
          <p15:clr>
            <a:srgbClr val="F26B43"/>
          </p15:clr>
        </p15:guide>
        <p15:guide id="29" pos="7296" userDrawn="1">
          <p15:clr>
            <a:srgbClr val="F26B43"/>
          </p15:clr>
        </p15:guide>
        <p15:guide id="30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D573-182B-0A07-6543-8EDDCAA3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071529"/>
            <a:ext cx="5257800" cy="19812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/>
              <a:t>Digitalizirani proces upravljanja privatnim smještajem s MyRenta platformom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274BA-7E29-F418-2870-21E77E5BB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57800"/>
            <a:ext cx="5257800" cy="785528"/>
          </a:xfrm>
        </p:spPr>
        <p:txBody>
          <a:bodyPr anchor="t">
            <a:normAutofit/>
          </a:bodyPr>
          <a:lstStyle/>
          <a:p>
            <a:r>
              <a:rPr lang="en-GB"/>
              <a:t>Poboljšajte upravljanje smještajem kroz digitalne alate</a:t>
            </a:r>
          </a:p>
        </p:txBody>
      </p:sp>
    </p:spTree>
    <p:extLst>
      <p:ext uri="{BB962C8B-B14F-4D97-AF65-F5344CB8AC3E}">
        <p14:creationId xmlns:p14="http://schemas.microsoft.com/office/powerpoint/2010/main" val="14807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83EA-7EC9-CDC4-D4D4-D3133539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>
            <a:normAutofit/>
          </a:bodyPr>
          <a:lstStyle/>
          <a:p>
            <a:r>
              <a:rPr lang="en-GB"/>
              <a:t>Prihvat i evidencija rezervacije</a:t>
            </a:r>
          </a:p>
        </p:txBody>
      </p:sp>
      <p:pic>
        <p:nvPicPr>
          <p:cNvPr id="6" name="Content Placeholder 5" descr="Automatizirano sučelje sustava za rezervacije prikazuje ažuriranja rezervacija u stvarnom vremenu i integraciju kalendara">
            <a:extLst>
              <a:ext uri="{FF2B5EF4-FFF2-40B4-BE49-F238E27FC236}">
                <a16:creationId xmlns:a16="http://schemas.microsoft.com/office/drawing/2014/main" id="{A5E2EA30-CF3F-4C88-A0D7-94E6CD7AF5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231" r="1" b="1"/>
          <a:stretch>
            <a:fillRect/>
          </a:stretch>
        </p:blipFill>
        <p:spPr>
          <a:xfrm>
            <a:off x="678871" y="1830774"/>
            <a:ext cx="5112329" cy="43322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B7AF-52F8-05AA-7046-AC8ADB9D7C8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2821" y="1830773"/>
            <a:ext cx="5143379" cy="433228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Automatizirani unos rezervacija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Sustav automatski prihvaća i bilježi rezervacije, smanjujući vrijeme obrade za polovicu.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Integracija s booking portalima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Integracija omogućuje trenutno evidentiranje podataka za precizne kalendare i manje pogrešaka.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58931-AC80-08E8-D67C-2FCDE67BF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88224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210D-C838-E338-B531-BA79AF3A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Automatsko slanje personaliziranih poruka za potvrdu i informacije o check-inu preko portala</a:t>
            </a:r>
          </a:p>
        </p:txBody>
      </p:sp>
      <p:pic>
        <p:nvPicPr>
          <p:cNvPr id="6" name="Content Placeholder 5" descr="Automatizirani sustav personaliziranih poruka na digitalnim uređajima poboljšava komunikaciju gostiju">
            <a:extLst>
              <a:ext uri="{FF2B5EF4-FFF2-40B4-BE49-F238E27FC236}">
                <a16:creationId xmlns:a16="http://schemas.microsoft.com/office/drawing/2014/main" id="{864D782F-9FD9-4CCA-A1D1-4DB8DF69F9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231" r="1" b="1"/>
          <a:stretch>
            <a:fillRect/>
          </a:stretch>
        </p:blipFill>
        <p:spPr>
          <a:xfrm>
            <a:off x="678871" y="1830774"/>
            <a:ext cx="5112329" cy="43322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3DF6B-A531-B16B-59C8-88B4D749BAD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2821" y="1830773"/>
            <a:ext cx="5143379" cy="433228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zadovoljstva gostiju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Automatske personalizirane poruke povećavaju zadovoljstvo gostiju pružajući im pravovremene i relevantne informacije.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Smanjenje upita i administracije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Automatizacija komunikacije smanjuje broj upita i administrativni teret domaćina, čineći proces učinkovitijim.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Pravovremene informacije o check-inu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Sustav automatski šalje potvrde rezervacije i upute za dolazak, poboljšavajući korisničko iskustvo.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51FE-67D3-EF5D-0AA3-4BF6D10C16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5806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F804E-83B8-5E65-F548-B80AD7069C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Automatizirana administracija: prijava u eVisitor i naplata boravišne pristojbe</a:t>
            </a:r>
          </a:p>
        </p:txBody>
      </p:sp>
    </p:spTree>
    <p:extLst>
      <p:ext uri="{BB962C8B-B14F-4D97-AF65-F5344CB8AC3E}">
        <p14:creationId xmlns:p14="http://schemas.microsoft.com/office/powerpoint/2010/main" val="1417019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FC9D-143B-6AA3-FB47-92F7FC00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/>
              <a:t>Automatska prijava gosta u eVisitor sustav</a:t>
            </a:r>
          </a:p>
        </p:txBody>
      </p:sp>
      <p:pic>
        <p:nvPicPr>
          <p:cNvPr id="6" name="Content Placeholder 5" descr="Automatizirani sustav za prijavu gostiju s digitalnim izvještavanjem o podacima i sigurnim upravljanjem podacima">
            <a:extLst>
              <a:ext uri="{FF2B5EF4-FFF2-40B4-BE49-F238E27FC236}">
                <a16:creationId xmlns:a16="http://schemas.microsoft.com/office/drawing/2014/main" id="{C60F46C0-EE1E-4409-A5F8-55EEA9EAA4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670" r="5019" b="2"/>
          <a:stretch>
            <a:fillRect/>
          </a:stretch>
        </p:blipFill>
        <p:spPr>
          <a:xfrm>
            <a:off x="677171" y="687492"/>
            <a:ext cx="7500648" cy="5483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BEC6A-AB5C-2DF6-38BB-9FBADBAF573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889055" y="2983064"/>
            <a:ext cx="2625774" cy="31874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Pravovremeno izvještavanje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Automatizirana prijava omogućuje pravovremeno izvještavanje nadležnim tijelima i poštivanje zakonskih obveza.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Smanjenje administrativnog rada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Sustav automatizira prijavu, čime se značajno smanjuje administrativni rad domaćina.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Povećana sigurnost podataka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Automatizacija prijave poboljšava sigurnost i zaštitu podataka o gostima.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B525-3B6F-9D3C-62C7-0DE771946E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730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EFBC-1EE1-8D37-A6BC-61087806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100"/>
              <a:t>Automatsko obračunavanje i naplata boravišne pristojbe</a:t>
            </a:r>
          </a:p>
        </p:txBody>
      </p:sp>
      <p:pic>
        <p:nvPicPr>
          <p:cNvPr id="6" name="Content Placeholder 5" descr="Automatizirani sustav plaćanja za obradu troškova s digitalnim sučeljem i financijskom kontrolom">
            <a:extLst>
              <a:ext uri="{FF2B5EF4-FFF2-40B4-BE49-F238E27FC236}">
                <a16:creationId xmlns:a16="http://schemas.microsoft.com/office/drawing/2014/main" id="{30273B45-86A4-40A5-A503-BAA293561C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687" r="2" b="2"/>
          <a:stretch>
            <a:fillRect/>
          </a:stretch>
        </p:blipFill>
        <p:spPr>
          <a:xfrm>
            <a:off x="677171" y="687492"/>
            <a:ext cx="7500648" cy="5483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BAC59-BAC4-7393-1DA3-E53956F7EBF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889055" y="2983064"/>
            <a:ext cx="2625774" cy="31874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Automatski proračun pristojbe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Sustav precizno računa boravišne pristojbe prema važećim tarifama i knjigama boravka bez ljudske pogreške.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Iniciranje naplate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Sustav automatski pokreće postupke naplate, osiguravajući pravovremene uplate i smanjujući kašnjenja.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000" b="1"/>
              <a:t>Povećana financijska kontrola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000"/>
              <a:t>Transparentnost i kontrola financija vlasnika smještaja poboljšavaju se zahvaljujući automatiziranom sustavu.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48E26-A761-0231-478E-89064D00B2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7167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209A-E0A4-D639-A3C4-44A215B7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Pametna sigurnost: automatsko programiranje PIN-a za pametnu bravu i informiranje gosta</a:t>
            </a:r>
          </a:p>
        </p:txBody>
      </p:sp>
    </p:spTree>
    <p:extLst>
      <p:ext uri="{BB962C8B-B14F-4D97-AF65-F5344CB8AC3E}">
        <p14:creationId xmlns:p14="http://schemas.microsoft.com/office/powerpoint/2010/main" val="3275968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BBC7-6113-520B-2C68-377C20E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/>
          <a:p>
            <a:r>
              <a:rPr lang="en-GB"/>
              <a:t>Generiranje jedinstvenog PIN-a za gostov ulazak</a:t>
            </a:r>
          </a:p>
        </p:txBody>
      </p:sp>
      <p:pic>
        <p:nvPicPr>
          <p:cNvPr id="6" name="Content Placeholder 5" descr="Digitalna tipkovnica s sigurnim unosom PIN-a i konceptom kontrole pristupa gostima">
            <a:extLst>
              <a:ext uri="{FF2B5EF4-FFF2-40B4-BE49-F238E27FC236}">
                <a16:creationId xmlns:a16="http://schemas.microsoft.com/office/drawing/2014/main" id="{61EB2A88-C9A9-457D-9A27-E584068095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920" r="26100" b="2"/>
          <a:stretch>
            <a:fillRect/>
          </a:stretch>
        </p:blipFill>
        <p:spPr>
          <a:xfrm>
            <a:off x="687494" y="687492"/>
            <a:ext cx="4516298" cy="54830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8F647-6C58-2ABD-1FE1-547C9857C3E8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Jedinstveni PIN kodovi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Sustav stvara jedinstvene, vremenski ograničene PIN kodove za svakog gosta radi veće sigurnosti.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Povećana sigurnost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Upotreba PIN kodova smanjuje potrebe za fizičkim ključevima i neželjenim ulascima.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Fleksibilan dolazak gostiju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Metoda omogućuje gostima fleksibilnije vrijeme dolaska bez fizičke predaje ključeva.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E50FB-041B-7AC0-7CE1-42B80A011B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17933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BE27-77B2-17FB-A582-45595D9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2"/>
            <a:ext cx="10827330" cy="985966"/>
          </a:xfrm>
        </p:spPr>
        <p:txBody>
          <a:bodyPr anchor="t">
            <a:normAutofit/>
          </a:bodyPr>
          <a:lstStyle/>
          <a:p>
            <a:r>
              <a:rPr lang="en-GB"/>
              <a:t>Automatsko slanje informacija za siguran check-in</a:t>
            </a:r>
          </a:p>
        </p:txBody>
      </p:sp>
      <p:pic>
        <p:nvPicPr>
          <p:cNvPr id="6" name="Content Placeholder 5" descr="Digitalni uređaj prikazuje sigurne upute za PIN i sigurnosne savjete za prijavu gostiju">
            <a:extLst>
              <a:ext uri="{FF2B5EF4-FFF2-40B4-BE49-F238E27FC236}">
                <a16:creationId xmlns:a16="http://schemas.microsoft.com/office/drawing/2014/main" id="{E3D662E0-E0DE-4831-AD27-04356610CFC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rcRect l="4159" r="12556"/>
          <a:stretch>
            <a:fillRect/>
          </a:stretch>
        </p:blipFill>
        <p:spPr>
          <a:xfrm>
            <a:off x="686122" y="2057399"/>
            <a:ext cx="5140007" cy="41195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25165-9B92-5535-78A8-DD725C83DCE7}"/>
              </a:ext>
            </a:extLst>
          </p:cNvPr>
          <p:cNvSpPr>
            <a:spLocks noGrp="1"/>
          </p:cNvSpPr>
          <p:nvPr>
            <p:ph sz="quarter" idx="16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5872" y="2057399"/>
            <a:ext cx="5140328" cy="41195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Upute za upotrebu PIN-a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Automatizirana slanja pružaju jasne upute za korištenje PIN-a, olakšavajući gostima siguran i brz pristup.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Sigurnosni savjeti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Slanje sigurnosnih savjeta smanjuje rizike i pomaže gostima da se osjećaju sigurnije tijekom check-ina.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zadovoljstva gosta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Automatizacija smanjuje probleme i podršku, povećavajući samostalnost i zadovoljstvo gostiju.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920BC-64BF-8361-D860-3F5461BAA3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9124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AF78-83D8-ADB7-7813-419D0A17C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Dolazak gosta i autonomno iskustvo boravka</a:t>
            </a:r>
          </a:p>
        </p:txBody>
      </p:sp>
    </p:spTree>
    <p:extLst>
      <p:ext uri="{BB962C8B-B14F-4D97-AF65-F5344CB8AC3E}">
        <p14:creationId xmlns:p14="http://schemas.microsoft.com/office/powerpoint/2010/main" val="3061618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5B3E5-CF4C-BF2D-D19C-640719C2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>
            <a:normAutofit/>
          </a:bodyPr>
          <a:lstStyle/>
          <a:p>
            <a:r>
              <a:rPr lang="en-GB"/>
              <a:t>Samostalni ulazak u apartman bez fizičke prisutnosti domaćina</a:t>
            </a:r>
          </a:p>
        </p:txBody>
      </p:sp>
      <p:pic>
        <p:nvPicPr>
          <p:cNvPr id="6" name="Content Placeholder 5" descr="Moderna digitalna brava na vratima i pristup pametnim telefonima ilustriraju beskontaktni sustav ulaska u stan">
            <a:extLst>
              <a:ext uri="{FF2B5EF4-FFF2-40B4-BE49-F238E27FC236}">
                <a16:creationId xmlns:a16="http://schemas.microsoft.com/office/drawing/2014/main" id="{C83AC742-9EBB-4D2A-AA00-9DC122099F5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231" r="1" b="1"/>
          <a:stretch>
            <a:fillRect/>
          </a:stretch>
        </p:blipFill>
        <p:spPr>
          <a:xfrm>
            <a:off x="678871" y="1830774"/>
            <a:ext cx="5112329" cy="43322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541A7-9406-7D47-4081-F2DF39B231C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2821" y="1830773"/>
            <a:ext cx="5143379" cy="433228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Fleksibilnost dolaska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Samostalni ulazak omogućuje gostima dolazak u bilo koje vrijeme bez potrebe za fizičkim susretom s domaćinom.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Smanjenje logističkih problema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Ovaj sustav eliminira komplikacije povezane s predajom ključeva i koordinacijom dolazaka gostiju.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zadovoljstva gostiju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Sustavi samostalnog ulaska povećavaju ocjene gostiju za 10-15% zahvaljujući većoj autonomiji i udobnosti.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7F07-2285-73CA-D6FB-B2D384C622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6765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4672-BFEF-6653-8AA5-157B6158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40668"/>
            <a:ext cx="6932507" cy="1135838"/>
          </a:xfrm>
        </p:spPr>
        <p:txBody>
          <a:bodyPr anchor="b">
            <a:normAutofit/>
          </a:bodyPr>
          <a:lstStyle/>
          <a:p>
            <a:r>
              <a:rPr lang="en-GB"/>
              <a:t>Plan rada i ključne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5EF9-735C-0CDC-C787-993D36C96E9D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4571999" y="2743200"/>
            <a:ext cx="6932508" cy="34198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Automatske i dinamične cijene za maksimalnu profitabilnost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Channel manager: sinkronizacija kalendara i cijena na svim booking portalima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Obrada rezervacije i automatizirana komunikacija prema gostu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Automatizirana administracija: prijava u eVisitor i naplata boravišne pristojbe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Pametna sigurnost: automatsko programiranje PIN-a za pametnu bravu i informiranje gosta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Dolazak gosta i autonomno iskustvo boravka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Automatska organizacija čišćenja i pametni check-out proces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Kontrolna provjera kvalitete i povratak procesa na početak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0248D-56E1-6970-B96D-C27BCAE4DB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75771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DD95-8D65-3CEA-F58F-25BF945F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>
            <a:normAutofit/>
          </a:bodyPr>
          <a:lstStyle/>
          <a:p>
            <a:r>
              <a:rPr lang="en-GB"/>
              <a:t>Podrška gostu tijekom boravka</a:t>
            </a:r>
          </a:p>
        </p:txBody>
      </p:sp>
      <p:pic>
        <p:nvPicPr>
          <p:cNvPr id="6" name="Content Placeholder 5" descr="Digitalni sustavi podrške koji pomažu hotelskim gostima u komunikaciji u stvarnom vremenu i automatiziranim odgovorima">
            <a:extLst>
              <a:ext uri="{FF2B5EF4-FFF2-40B4-BE49-F238E27FC236}">
                <a16:creationId xmlns:a16="http://schemas.microsoft.com/office/drawing/2014/main" id="{7A36CE8A-9A16-4F5F-B1E7-A0EF15C4DA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687" r="2" b="2"/>
          <a:stretch>
            <a:fillRect/>
          </a:stretch>
        </p:blipFill>
        <p:spPr>
          <a:xfrm>
            <a:off x="677171" y="687492"/>
            <a:ext cx="7500648" cy="5483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87CF3-AD1F-B506-F09C-A33F340FBBB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889055" y="2983064"/>
            <a:ext cx="2625774" cy="31874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Brzi odgovori gostima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Digitalni kanali omogućuju brzu komunikaciju i odgovore na često postavljana pitanja gostiju.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Detekcija potreba za intervencijom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Automatizirani sustavi u realnom vremenu prepoznaju situacije koje zahtijevaju dodatnu podršku gostima.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Poboljšanje kvalitete boravka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Ova podrška povećava zadovoljstvo gostiju i smanjuje broj pritužbi i negativnih recenzija.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33D-5A8D-130D-CF0D-730EBF6B5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017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6D47-5DF1-B31E-8ED0-6E78F7529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Automatska organizacija čišćenja i pametni check-out proces</a:t>
            </a:r>
          </a:p>
        </p:txBody>
      </p:sp>
    </p:spTree>
    <p:extLst>
      <p:ext uri="{BB962C8B-B14F-4D97-AF65-F5344CB8AC3E}">
        <p14:creationId xmlns:p14="http://schemas.microsoft.com/office/powerpoint/2010/main" val="1523784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9943-70C0-4F89-6C72-D46F40F2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Dodjeljivanje čistačice i slanje informacija dan prije odlaska gosta</a:t>
            </a:r>
          </a:p>
        </p:txBody>
      </p:sp>
      <p:pic>
        <p:nvPicPr>
          <p:cNvPr id="6" name="Content Placeholder 5" descr="Automatizirani sustav za dodjelu zadataka čišćenja i obavještavanje za osoblje za čišćenje">
            <a:extLst>
              <a:ext uri="{FF2B5EF4-FFF2-40B4-BE49-F238E27FC236}">
                <a16:creationId xmlns:a16="http://schemas.microsoft.com/office/drawing/2014/main" id="{C9114E8E-F923-4B79-96CE-26417E71FFB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85800" y="2403740"/>
            <a:ext cx="5140325" cy="34268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E723-3B1C-AF2C-72B2-0976F1075DFB}"/>
              </a:ext>
            </a:extLst>
          </p:cNvPr>
          <p:cNvSpPr>
            <a:spLocks noGrp="1"/>
          </p:cNvSpPr>
          <p:nvPr>
            <p:ph sz="quarter" idx="16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t>Automatsko dodjeljivanje zadataka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Sustav automatski dodjeljuje zadatke čišćenja kako bi se osigurala pravovremena priprema smještaja.</a:t>
            </a:r>
          </a:p>
          <a:p>
            <a:pPr>
              <a:buFont typeface="Arial" panose="020B0604020202020204" pitchFamily="34" charset="0"/>
              <a:buChar char="•"/>
            </a:pPr>
            <a:r>
              <a:t>Slanje informacija dan prije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Detaljne informacije šalju se čišćenicama dan prije odlaska gosta radi boljeg planiranja.</a:t>
            </a:r>
          </a:p>
          <a:p>
            <a:pPr>
              <a:buFont typeface="Arial" panose="020B0604020202020204" pitchFamily="34" charset="0"/>
              <a:buChar char="•"/>
            </a:pPr>
            <a:r>
              <a:t>Poboljšana koordinacija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Planiranje zadataka doprinosi većoj koordinaciji i smanjenju kašnjenja u pripremi smještaja.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96D6-9CC7-BFB0-266B-60EDD6C9B5A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11A4-26AC-7FA4-512E-9B8355EE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9" y="687492"/>
            <a:ext cx="5662508" cy="2017614"/>
          </a:xfrm>
        </p:spPr>
        <p:txBody>
          <a:bodyPr anchor="b">
            <a:normAutofit/>
          </a:bodyPr>
          <a:lstStyle/>
          <a:p>
            <a:r>
              <a:rPr lang="en-GB"/>
              <a:t>Automatski check-out bez potrebe za osobnim kontaktom</a:t>
            </a:r>
          </a:p>
        </p:txBody>
      </p:sp>
      <p:pic>
        <p:nvPicPr>
          <p:cNvPr id="6" name="Content Placeholder 5" descr="Moderni automatizirani hotelski kiosk za odjavu s digitalnim sučeljem i interakcijom bez kontakta">
            <a:extLst>
              <a:ext uri="{FF2B5EF4-FFF2-40B4-BE49-F238E27FC236}">
                <a16:creationId xmlns:a16="http://schemas.microsoft.com/office/drawing/2014/main" id="{78DA7611-F062-4928-A362-0D6A84FC4A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630" r="26389" b="2"/>
          <a:stretch>
            <a:fillRect/>
          </a:stretch>
        </p:blipFill>
        <p:spPr>
          <a:xfrm>
            <a:off x="687494" y="687492"/>
            <a:ext cx="4516298" cy="548301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92A8A-F443-0122-566D-EFAE05687BA4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841999" y="2997200"/>
            <a:ext cx="5662508" cy="31658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Bez osobnog kontakta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Automatizirani check-out eliminira potrebu za izravnim kontaktom između gosta i osoblja.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Brža rotacija gostiju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Proces omogućuje brži odlazak gostiju, poboljšavajući efikasnost upravljanja smještajem.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Smanjenje operativnih troškova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400"/>
              <a:t>Automatizacija smanjuje potrebu za dodatnim osobljem i papirnatim procesima, što smanjuje troškove.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B6AB-1104-940D-E02E-A0C2EBAB66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8789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34F5-7075-70FE-EBF5-0D793C6E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22" y="687494"/>
            <a:ext cx="5662983" cy="104929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/>
              <a:t>Pametna aplikacija za čistačicu s uputama i provjera čistoće putem slika</a:t>
            </a:r>
          </a:p>
        </p:txBody>
      </p:sp>
      <p:pic>
        <p:nvPicPr>
          <p:cNvPr id="6" name="Content Placeholder 5" descr="Sučelje mobilne aplikacije koje vodi zadatke čišćenja s foto-verifikacijom radi kontrole kvalitete">
            <a:extLst>
              <a:ext uri="{FF2B5EF4-FFF2-40B4-BE49-F238E27FC236}">
                <a16:creationId xmlns:a16="http://schemas.microsoft.com/office/drawing/2014/main" id="{BA6E537E-1774-4FF1-B9E3-9AEEBD3FC4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411" r="25387" b="2"/>
          <a:stretch>
            <a:fillRect/>
          </a:stretch>
        </p:blipFill>
        <p:spPr>
          <a:xfrm>
            <a:off x="678871" y="687492"/>
            <a:ext cx="4452410" cy="5483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ACF80-DDB3-0D90-65E4-6AA891F9C8F0}"/>
              </a:ext>
            </a:extLst>
          </p:cNvPr>
          <p:cNvSpPr>
            <a:spLocks noGrp="1"/>
          </p:cNvSpPr>
          <p:nvPr>
            <p:ph sz="quarter" idx="15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841522" y="2053560"/>
            <a:ext cx="5671607" cy="411694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Vođenje kroz zadatke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Aplikacija usmjerava čistačice kroz specifične zadatke prema tipu smještaja za učinkovitije čišćenje.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Fotografska provjera čistoće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Omogućena je mogućnost slanja fotografija kao dokaz izvršenog čišćenja, čime se povećava transparentnost.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Poboljšanje kvalitete i zadovoljstva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Tehnologija smanjuje broj reklamacija za 15% i povećava zadovoljstvo gostiju kroz bolju kontrolu kvalitete.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5801-F09A-5937-9456-F00B6C4188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3120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E4F8-4217-63B4-9E65-F7BF8CCC7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Kontrolna provjera kvalitete i povratak procesa na početak</a:t>
            </a:r>
          </a:p>
        </p:txBody>
      </p:sp>
    </p:spTree>
    <p:extLst>
      <p:ext uri="{BB962C8B-B14F-4D97-AF65-F5344CB8AC3E}">
        <p14:creationId xmlns:p14="http://schemas.microsoft.com/office/powerpoint/2010/main" val="3424803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EAB5-05A4-4BD9-E54B-F8691A4F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10827330" cy="985966"/>
          </a:xfrm>
        </p:spPr>
        <p:txBody>
          <a:bodyPr anchor="t">
            <a:normAutofit/>
          </a:bodyPr>
          <a:lstStyle/>
          <a:p>
            <a:r>
              <a:rPr lang="en-GB"/>
              <a:t>Call centar provjerava čistoću na temelju slika</a:t>
            </a:r>
          </a:p>
        </p:txBody>
      </p:sp>
      <p:pic>
        <p:nvPicPr>
          <p:cNvPr id="6" name="Content Placeholder 5" descr="Agenti u call centru pregledavaju fotografije čišćenja na više ekrana kako bi osigurali kvalitetu">
            <a:extLst>
              <a:ext uri="{FF2B5EF4-FFF2-40B4-BE49-F238E27FC236}">
                <a16:creationId xmlns:a16="http://schemas.microsoft.com/office/drawing/2014/main" id="{025F526F-D483-42D8-972F-3659E40E7F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641" r="13592" b="1"/>
          <a:stretch>
            <a:fillRect/>
          </a:stretch>
        </p:blipFill>
        <p:spPr>
          <a:xfrm>
            <a:off x="678871" y="1830774"/>
            <a:ext cx="5112329" cy="433228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E45E7-01F3-393D-1042-67279EF579E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2821" y="1830773"/>
            <a:ext cx="5143379" cy="433228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Vizualna evaluacija kvalitete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Call centar koristi slike čistoće za preciznu vizualnu procjenu prije dolaska gostiju, osiguravajući standarde.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Smanjenje negativnih iskustava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Provjera slika pomaže u smanjenju negativnih iskustava gostiju kroz pravovremenu identifikaciju problema.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pouzdanosti procesa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Dodatna kontrola kvalitete putem slika povećava ukupnu pouzdanost procesa čišćenja i usluge.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4709D-4B76-07ED-7924-880C9EA1CB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66855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DA6F-136A-6000-23C7-B7D59042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060" y="687494"/>
            <a:ext cx="2618139" cy="20176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/>
              <a:t>Restart ciklusa: ažuriranje cijena, kalendara i spremnost za nove rezervacije</a:t>
            </a:r>
          </a:p>
        </p:txBody>
      </p:sp>
      <p:pic>
        <p:nvPicPr>
          <p:cNvPr id="6" name="Content Placeholder 5" descr="Digitalni kalendar s cjenovnicima i ikonama dostupnosti rezervacija koje predstavljaju početak ciklusa">
            <a:extLst>
              <a:ext uri="{FF2B5EF4-FFF2-40B4-BE49-F238E27FC236}">
                <a16:creationId xmlns:a16="http://schemas.microsoft.com/office/drawing/2014/main" id="{4E28C7F2-4302-48C8-996D-B0CB2CB6AF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689" b="2"/>
          <a:stretch>
            <a:fillRect/>
          </a:stretch>
        </p:blipFill>
        <p:spPr>
          <a:xfrm>
            <a:off x="677171" y="687492"/>
            <a:ext cx="7500648" cy="5483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108D3-39A3-C1A6-263F-9749054C7AB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889055" y="2983064"/>
            <a:ext cx="2625774" cy="318744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Ažuriranje dostupnosti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Nakon čišćenja, sustav ažurira kalendar kako bi prikazao dostupne termine za nove rezervacije.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Prilagodba cijena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Cijene se ažuriraju u skladu s trenutnim potražnjama i statusom smještaja za optimalnu zaradu.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1100" b="1"/>
              <a:t>Priprema za nove rezervacije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sz="1100"/>
              <a:t>Sustav se priprema za prihvat novih rezervacija osiguravajući maksimalnu iskorištenost kapaciteta.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64D44-5286-2545-49C8-BB40F93087D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77191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B118-3895-CF39-755A-ECD7351B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5417129" cy="18196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/>
              <a:t>Zaključak: MyRenta digitalizira i optimizira upravljanje privatnim smještajem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2F9EE33-5FD7-61BC-BF79-46C01D88B01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613265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78871" y="3276599"/>
          <a:ext cx="10827329" cy="288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BF169-6648-92BA-A366-A00B840E2F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67444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22EA-69DF-BB35-7B48-CEC4CC562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Automatske i dinamične cijene za maksimalnu profitabilnost</a:t>
            </a:r>
          </a:p>
        </p:txBody>
      </p:sp>
    </p:spTree>
    <p:extLst>
      <p:ext uri="{BB962C8B-B14F-4D97-AF65-F5344CB8AC3E}">
        <p14:creationId xmlns:p14="http://schemas.microsoft.com/office/powerpoint/2010/main" val="3425027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A1C8-6BF7-C4B6-E879-488D6C8D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Algoritmi za izračun cijena u stvarnom vremenu</a:t>
            </a:r>
          </a:p>
        </p:txBody>
      </p:sp>
      <p:pic>
        <p:nvPicPr>
          <p:cNvPr id="6" name="Content Placeholder 5" descr="Apstraktna ilustracija dinamičkog određivanja cijena u stvarnom vremenu korištenjem umjetne inteligencije i analitike podataka">
            <a:extLst>
              <a:ext uri="{FF2B5EF4-FFF2-40B4-BE49-F238E27FC236}">
                <a16:creationId xmlns:a16="http://schemas.microsoft.com/office/drawing/2014/main" id="{73EBA9F2-F93D-4AE1-89A6-6145E29FEE34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85800" y="2403740"/>
            <a:ext cx="5140325" cy="34268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1E69B-2F39-BE7C-FBAA-BDF84C0C6C66}"/>
              </a:ext>
            </a:extLst>
          </p:cNvPr>
          <p:cNvSpPr>
            <a:spLocks noGrp="1"/>
          </p:cNvSpPr>
          <p:nvPr>
            <p:ph sz="quarter" idx="16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t>Analiza čimbenika u stvarnom vremenu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Algoritmi uzimaju u obzir lokalne događaje, konkurentske cijene i popunjenost kalendara za precizno određivanje cijena.</a:t>
            </a:r>
          </a:p>
          <a:p>
            <a:pPr>
              <a:buFont typeface="Arial" panose="020B0604020202020204" pitchFamily="34" charset="0"/>
              <a:buChar char="•"/>
            </a:pPr>
            <a:r>
              <a:t>Upotreba strojne inteligencije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Strojna inteligencija optimizira cijene kako bi maksimizirala dobit i zauzetost u dinamičnim uvjetima tržišta.</a:t>
            </a:r>
          </a:p>
          <a:p>
            <a:pPr>
              <a:buFont typeface="Arial" panose="020B0604020202020204" pitchFamily="34" charset="0"/>
              <a:buChar char="•"/>
            </a:pPr>
            <a:r>
              <a:t>Povećanje prihoda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Dinamično određivanje cijena može povećati prihode za 15 do 25% u odnosu na fiksne cijene.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19B1-4DC1-99CF-C448-39AF8B104C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4B8B-1274-1751-53FB-2B8E4C38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85800"/>
            <a:ext cx="4274130" cy="126948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/>
              <a:t>Prilagodba cijena prema potražnji i sezoni</a:t>
            </a:r>
          </a:p>
        </p:txBody>
      </p:sp>
      <p:pic>
        <p:nvPicPr>
          <p:cNvPr id="6" name="Content Placeholder 5" descr="Koncept sezonske strategije određivanja cijena s kalendarom, cijenama i fluktuacijama potražnje">
            <a:extLst>
              <a:ext uri="{FF2B5EF4-FFF2-40B4-BE49-F238E27FC236}">
                <a16:creationId xmlns:a16="http://schemas.microsoft.com/office/drawing/2014/main" id="{E5162280-58BB-4D0A-9C50-9D0D2C6B51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642" r="20379" b="-2"/>
          <a:stretch>
            <a:fillRect/>
          </a:stretch>
        </p:blipFill>
        <p:spPr>
          <a:xfrm>
            <a:off x="678871" y="2173850"/>
            <a:ext cx="4274130" cy="396368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5A60A-6F77-A46F-03A9-6D5202BCC05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73333" y="685800"/>
            <a:ext cx="5932867" cy="547725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Utjecaj sezonskih promjena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Sezonske fluktuacije značajno utječu na prilagodbu cijena smještaja za maksimalne prihode.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Strategije povećanja prihoda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Povećanje cijena u visokoj sezoni može znatno povećati ukupne prihode smještajnih objekata.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popunjenosti u niskoj sezoni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Snižavanje cijena u niskoj sezoni pomaže povećati popunjenost i iskorištenost kapaciteta.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Redovito ažuriranje cijena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Tjedno ažuriranje cijena, posebno oko blagdana i događaja, može povećati popunjenost do 20%.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D501-1CDE-0864-E95A-5D4D8E6D85B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871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47B2-8480-EB3A-8BFF-10BCBFA59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1514" y="2476500"/>
            <a:ext cx="7868972" cy="1905000"/>
          </a:xfrm>
        </p:spPr>
        <p:txBody>
          <a:bodyPr anchor="ctr">
            <a:normAutofit/>
          </a:bodyPr>
          <a:lstStyle/>
          <a:p>
            <a:r>
              <a:rPr lang="en-GB"/>
              <a:t>Channel manager: sinkronizacija kalendara i cijena na svim booking portalima</a:t>
            </a:r>
          </a:p>
        </p:txBody>
      </p:sp>
    </p:spTree>
    <p:extLst>
      <p:ext uri="{BB962C8B-B14F-4D97-AF65-F5344CB8AC3E}">
        <p14:creationId xmlns:p14="http://schemas.microsoft.com/office/powerpoint/2010/main" val="290518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CEE9-EE9A-C873-1801-59F567E4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1" y="694932"/>
            <a:ext cx="10827330" cy="98596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/>
              <a:t>Automatsko ažuriranje dostupnosti i cijena na Airbnb, Booking, Expedia i drugim portalima</a:t>
            </a:r>
          </a:p>
        </p:txBody>
      </p:sp>
      <p:pic>
        <p:nvPicPr>
          <p:cNvPr id="6" name="Content Placeholder 5" descr="Digitalno sučelje prikazuje automatsku sinkronizaciju kalendara i cijena na više platformi za rezervacije">
            <a:extLst>
              <a:ext uri="{FF2B5EF4-FFF2-40B4-BE49-F238E27FC236}">
                <a16:creationId xmlns:a16="http://schemas.microsoft.com/office/drawing/2014/main" id="{703B5DBD-CB23-4164-A9F8-E07C34665C6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rcRect l="6191" r="10524"/>
          <a:stretch>
            <a:fillRect/>
          </a:stretch>
        </p:blipFill>
        <p:spPr>
          <a:xfrm>
            <a:off x="686122" y="2057399"/>
            <a:ext cx="5140007" cy="41195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237A-FCDF-ADA1-53DC-2A88B53B2551}"/>
              </a:ext>
            </a:extLst>
          </p:cNvPr>
          <p:cNvSpPr>
            <a:spLocks noGrp="1"/>
          </p:cNvSpPr>
          <p:nvPr>
            <p:ph sz="quarter" idx="16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365872" y="2057399"/>
            <a:ext cx="5140328" cy="41195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Automatska sinkronizacija kalendara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Channel manager automatski ažurira kalendare na više platformi, smanjujući ljudske pogreške i neuusklađenost.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Povećanje efikasnosti upravljanja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Automatizacija smanjuje vrijeme ručnog unosa podataka i omogućava upravljanje smještajem na više portala simultano.</a:t>
            </a:r>
            <a:endParaRPr lang="en-GB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b="1"/>
              <a:t>Smanjenje overbookinga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Sinkronizacija kalendara smanjuje overbooking za preko 70%, osiguravajući bolje iskustvo za vlasnike i goste.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76FE-86C7-BE01-D404-878BDA702DE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78871" y="6343955"/>
            <a:ext cx="27391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7070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711D-9D9D-442F-C2B7-93FEB4BC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Prevencija overbookinga i povećanje vidljivosti</a:t>
            </a:r>
          </a:p>
        </p:txBody>
      </p:sp>
      <p:pic>
        <p:nvPicPr>
          <p:cNvPr id="6" name="Content Placeholder 5" descr="Digitalna nadzorna ploča sustava za rezervacije u stvarnom vremenu koja prikazuje dostupnost i analitiku">
            <a:extLst>
              <a:ext uri="{FF2B5EF4-FFF2-40B4-BE49-F238E27FC236}">
                <a16:creationId xmlns:a16="http://schemas.microsoft.com/office/drawing/2014/main" id="{272AAE01-7648-49F2-8332-289F0B93002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85800" y="2403740"/>
            <a:ext cx="5140325" cy="34268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69094-0CEE-D9E2-F254-77586D554F40}"/>
              </a:ext>
            </a:extLst>
          </p:cNvPr>
          <p:cNvSpPr>
            <a:spLocks noGrp="1"/>
          </p:cNvSpPr>
          <p:nvPr>
            <p:ph sz="quarter" idx="16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t>Automatizirano obavještavanje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Sustavi u stvarnom vremenu obavještavaju vlasnike i portale o zauzetosti objekta, sprječavajući sukobe rezervacija.</a:t>
            </a:r>
          </a:p>
          <a:p>
            <a:pPr>
              <a:buFont typeface="Arial" panose="020B0604020202020204" pitchFamily="34" charset="0"/>
              <a:buChar char="•"/>
            </a:pPr>
            <a:r>
              <a:t>Optimizacija vidljivosti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t>Algoritmi prilagođavaju vidljivost prema potražnji i broju pregleda, povećavajući rezervacije i izloženost platformi do 30%.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2F7D-654B-C6F4-A925-72F8C72422F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2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62DE-51AB-C9DA-BDE7-398DC43BC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Obrada rezervacije i automatizirana komunikacija prema gostu</a:t>
            </a:r>
          </a:p>
        </p:txBody>
      </p:sp>
    </p:spTree>
    <p:extLst>
      <p:ext uri="{BB962C8B-B14F-4D97-AF65-F5344CB8AC3E}">
        <p14:creationId xmlns:p14="http://schemas.microsoft.com/office/powerpoint/2010/main" val="273014492"/>
      </p:ext>
    </p:extLst>
  </p:cSld>
  <p:clrMapOvr>
    <a:masterClrMapping/>
  </p:clrMapOvr>
</p:sld>
</file>

<file path=ppt/theme/theme1.xml><?xml version="1.0" encoding="utf-8"?>
<a:theme xmlns:a="http://schemas.openxmlformats.org/drawingml/2006/main" name="Northern light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ern Lights_win32_LW_v8" id="{3A4E34A6-668B-44CB-918B-D16B4D66424F}" vid="{9B1B68C5-1665-4FCB-8595-B203B3662C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2460</Words>
  <Application>Microsoft Office PowerPoint</Application>
  <PresentationFormat>Widescreen</PresentationFormat>
  <Paragraphs>220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Avenir Next LT Pro</vt:lpstr>
      <vt:lpstr>Northern lights</vt:lpstr>
      <vt:lpstr>Digitalizirani proces upravljanja privatnim smještajem s MyRenta platformom</vt:lpstr>
      <vt:lpstr>Plan rada i ključne aktivnosti</vt:lpstr>
      <vt:lpstr>Automatske i dinamične cijene za maksimalnu profitabilnost</vt:lpstr>
      <vt:lpstr>Algoritmi za izračun cijena u stvarnom vremenu</vt:lpstr>
      <vt:lpstr>Prilagodba cijena prema potražnji i sezoni</vt:lpstr>
      <vt:lpstr>Channel manager: sinkronizacija kalendara i cijena na svim booking portalima</vt:lpstr>
      <vt:lpstr>Automatsko ažuriranje dostupnosti i cijena na Airbnb, Booking, Expedia i drugim portalima</vt:lpstr>
      <vt:lpstr>Prevencija overbookinga i povećanje vidljivosti</vt:lpstr>
      <vt:lpstr>Obrada rezervacije i automatizirana komunikacija prema gostu</vt:lpstr>
      <vt:lpstr>Prihvat i evidencija rezervacije</vt:lpstr>
      <vt:lpstr>Automatsko slanje personaliziranih poruka za potvrdu i informacije o check-inu preko portala</vt:lpstr>
      <vt:lpstr>Automatizirana administracija: prijava u eVisitor i naplata boravišne pristojbe</vt:lpstr>
      <vt:lpstr>Automatska prijava gosta u eVisitor sustav</vt:lpstr>
      <vt:lpstr>Automatsko obračunavanje i naplata boravišne pristojbe</vt:lpstr>
      <vt:lpstr>Pametna sigurnost: automatsko programiranje PIN-a za pametnu bravu i informiranje gosta</vt:lpstr>
      <vt:lpstr>Generiranje jedinstvenog PIN-a za gostov ulazak</vt:lpstr>
      <vt:lpstr>Automatsko slanje informacija za siguran check-in</vt:lpstr>
      <vt:lpstr>Dolazak gosta i autonomno iskustvo boravka</vt:lpstr>
      <vt:lpstr>Samostalni ulazak u apartman bez fizičke prisutnosti domaćina</vt:lpstr>
      <vt:lpstr>Podrška gostu tijekom boravka</vt:lpstr>
      <vt:lpstr>Automatska organizacija čišćenja i pametni check-out proces</vt:lpstr>
      <vt:lpstr>Dodjeljivanje čistačice i slanje informacija dan prije odlaska gosta</vt:lpstr>
      <vt:lpstr>Automatski check-out bez potrebe za osobnim kontaktom</vt:lpstr>
      <vt:lpstr>Pametna aplikacija za čistačicu s uputama i provjera čistoće putem slika</vt:lpstr>
      <vt:lpstr>Kontrolna provjera kvalitete i povratak procesa na početak</vt:lpstr>
      <vt:lpstr>Call centar provjerava čistoću na temelju slika</vt:lpstr>
      <vt:lpstr>Restart ciklusa: ažuriranje cijena, kalendara i spremnost za nove rezervacije</vt:lpstr>
      <vt:lpstr>Zaključak: MyRenta digitalizira i optimizira upravljanje privatnim smještajem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Neven Palčec</dc:creator>
  <cp:lastModifiedBy>Neven Palčec</cp:lastModifiedBy>
  <cp:revision>1</cp:revision>
  <dcterms:created xsi:type="dcterms:W3CDTF">2026-03-23T08:52:58Z</dcterms:created>
  <dcterms:modified xsi:type="dcterms:W3CDTF">2026-03-23T08:55:57Z</dcterms:modified>
</cp:coreProperties>
</file>